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8288000" cy="10287000"/>
  <p:notesSz cx="6858000" cy="9144000"/>
  <p:embeddedFontLst>
    <p:embeddedFont>
      <p:font typeface="Agrandir" panose="020B0604020202020204" charset="0"/>
      <p:regular r:id="rId31"/>
    </p:embeddedFont>
    <p:embeddedFont>
      <p:font typeface="Agrandir Bold" panose="020B0604020202020204" charset="0"/>
      <p:regular r:id="rId32"/>
    </p:embeddedFont>
    <p:embeddedFont>
      <p:font typeface="Agrandir Bold Italics" panose="020B0604020202020204" charset="0"/>
      <p:regular r:id="rId33"/>
    </p:embeddedFont>
    <p:embeddedFont>
      <p:font typeface="Akzidenz-Grotesk" panose="020B0604020202020204" charset="0"/>
      <p:regular r:id="rId34"/>
    </p:embeddedFont>
    <p:embeddedFont>
      <p:font typeface="Akzidenz-Grotesk Heavy Italics" panose="020B0604020202020204" charset="0"/>
      <p:regular r:id="rId35"/>
    </p:embeddedFont>
    <p:embeddedFont>
      <p:font typeface="Arial Bold" panose="020B0704020202020204" pitchFamily="34" charset="0"/>
      <p:regular r:id="rId36"/>
      <p:bold r:id="rId37"/>
    </p:embeddedFont>
    <p:embeddedFont>
      <p:font typeface="Brittany" panose="020B0604020202020204" charset="0"/>
      <p:regular r:id="rId38"/>
    </p:embeddedFont>
    <p:embeddedFont>
      <p:font typeface="Cakerolli Bold" panose="020B0604020202020204" charset="-34"/>
      <p:regular r:id="rId39"/>
    </p:embeddedFont>
    <p:embeddedFont>
      <p:font typeface="Cakerolli Medium" panose="020B0604020202020204" charset="-34"/>
      <p:regular r:id="rId40"/>
    </p:embeddedFont>
    <p:embeddedFont>
      <p:font typeface="Gill Sans Light" panose="020B0604020202020204" charset="0"/>
      <p:regular r:id="rId41"/>
    </p:embeddedFont>
    <p:embeddedFont>
      <p:font typeface="League Spartan" panose="020B0604020202020204" charset="0"/>
      <p:regular r:id="rId42"/>
    </p:embeddedFont>
    <p:embeddedFont>
      <p:font typeface="Montserrat" panose="00000500000000000000" pitchFamily="2" charset="0"/>
      <p:regular r:id="rId43"/>
    </p:embeddedFont>
    <p:embeddedFont>
      <p:font typeface="Montserrat Bold" panose="020B0604020202020204" charset="0"/>
      <p:regular r:id="rId44"/>
    </p:embeddedFont>
    <p:embeddedFont>
      <p:font typeface="Open Sauce Bold" panose="020B0604020202020204" charset="0"/>
      <p:regular r:id="rId45"/>
    </p:embeddedFont>
    <p:embeddedFont>
      <p:font typeface="Poppins" panose="00000500000000000000" pitchFamily="2" charset="0"/>
      <p:regular r:id="rId46"/>
    </p:embeddedFont>
    <p:embeddedFont>
      <p:font typeface="Poppins Bold" panose="020B0604020202020204" charset="0"/>
      <p:regular r:id="rId47"/>
    </p:embeddedFont>
    <p:embeddedFont>
      <p:font typeface="Rushk" panose="020B0604020202020204" charset="0"/>
      <p:regular r:id="rId48"/>
    </p:embeddedFont>
    <p:embeddedFont>
      <p:font typeface="Telegraf Bold" panose="020B0604020202020204" charset="0"/>
      <p:regular r:id="rId49"/>
    </p:embeddedFont>
    <p:embeddedFont>
      <p:font typeface="TT Chocolates Bold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3.png"/><Relationship Id="rId10" Type="http://schemas.openxmlformats.org/officeDocument/2006/relationships/image" Target="../media/image44.jpeg"/><Relationship Id="rId4" Type="http://schemas.openxmlformats.org/officeDocument/2006/relationships/image" Target="../media/image6.sv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4.svg"/><Relationship Id="rId5" Type="http://schemas.openxmlformats.org/officeDocument/2006/relationships/image" Target="../media/image40.jpeg"/><Relationship Id="rId10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12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5.jpeg"/><Relationship Id="rId5" Type="http://schemas.openxmlformats.org/officeDocument/2006/relationships/image" Target="../media/image3.png"/><Relationship Id="rId10" Type="http://schemas.openxmlformats.org/officeDocument/2006/relationships/image" Target="../media/image51.jpeg"/><Relationship Id="rId4" Type="http://schemas.openxmlformats.org/officeDocument/2006/relationships/image" Target="../media/image6.sv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1.jpeg"/><Relationship Id="rId5" Type="http://schemas.openxmlformats.org/officeDocument/2006/relationships/image" Target="../media/image3.png"/><Relationship Id="rId15" Type="http://schemas.openxmlformats.org/officeDocument/2006/relationships/image" Target="../media/image56.png"/><Relationship Id="rId10" Type="http://schemas.openxmlformats.org/officeDocument/2006/relationships/image" Target="../media/image41.jpeg"/><Relationship Id="rId4" Type="http://schemas.openxmlformats.org/officeDocument/2006/relationships/image" Target="../media/image6.svg"/><Relationship Id="rId9" Type="http://schemas.openxmlformats.org/officeDocument/2006/relationships/image" Target="../media/image46.jpeg"/><Relationship Id="rId1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3.jpeg"/><Relationship Id="rId5" Type="http://schemas.openxmlformats.org/officeDocument/2006/relationships/image" Target="../media/image3.png"/><Relationship Id="rId10" Type="http://schemas.openxmlformats.org/officeDocument/2006/relationships/image" Target="../media/image62.jpeg"/><Relationship Id="rId4" Type="http://schemas.openxmlformats.org/officeDocument/2006/relationships/image" Target="../media/image6.sv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sv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26.svg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0288005" y="-1247143"/>
            <a:ext cx="9776444" cy="10097112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14599" r="-1459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EA788"/>
            </a:solidFill>
          </p:spPr>
        </p:sp>
      </p:grpSp>
      <p:sp>
        <p:nvSpPr>
          <p:cNvPr id="6" name="Freeform 6"/>
          <p:cNvSpPr/>
          <p:nvPr/>
        </p:nvSpPr>
        <p:spPr>
          <a:xfrm rot="-1059828">
            <a:off x="-1261784" y="1471329"/>
            <a:ext cx="11279853" cy="10181045"/>
          </a:xfrm>
          <a:custGeom>
            <a:avLst/>
            <a:gdLst/>
            <a:ahLst/>
            <a:cxnLst/>
            <a:rect l="l" t="t" r="r" b="b"/>
            <a:pathLst>
              <a:path w="11279853" h="10181045">
                <a:moveTo>
                  <a:pt x="0" y="0"/>
                </a:moveTo>
                <a:lnTo>
                  <a:pt x="11279853" y="0"/>
                </a:lnTo>
                <a:lnTo>
                  <a:pt x="11279853" y="10181045"/>
                </a:lnTo>
                <a:lnTo>
                  <a:pt x="0" y="10181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868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61445" y="9138599"/>
            <a:ext cx="2882434" cy="28824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441217" y="-1441217"/>
            <a:ext cx="2882434" cy="288243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0651" y="3202287"/>
            <a:ext cx="9084000" cy="3359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5"/>
              </a:lnSpc>
            </a:pPr>
            <a:r>
              <a:rPr lang="en-US" sz="803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STAMM </a:t>
            </a:r>
          </a:p>
          <a:p>
            <a:pPr algn="l">
              <a:lnSpc>
                <a:spcPts val="8835"/>
              </a:lnSpc>
            </a:pPr>
            <a:r>
              <a:rPr lang="en-US" sz="803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INTERNATIONAL</a:t>
            </a:r>
          </a:p>
          <a:p>
            <a:pPr algn="l">
              <a:lnSpc>
                <a:spcPts val="8835"/>
              </a:lnSpc>
            </a:pPr>
            <a:r>
              <a:rPr lang="en-US" sz="803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</a:t>
            </a:r>
          </a:p>
        </p:txBody>
      </p:sp>
      <p:sp>
        <p:nvSpPr>
          <p:cNvPr id="14" name="Freeform 14"/>
          <p:cNvSpPr/>
          <p:nvPr/>
        </p:nvSpPr>
        <p:spPr>
          <a:xfrm rot="-1059828">
            <a:off x="-2217587" y="-1208432"/>
            <a:ext cx="6492574" cy="3137242"/>
          </a:xfrm>
          <a:custGeom>
            <a:avLst/>
            <a:gdLst/>
            <a:ahLst/>
            <a:cxnLst/>
            <a:rect l="l" t="t" r="r" b="b"/>
            <a:pathLst>
              <a:path w="6492574" h="3137242">
                <a:moveTo>
                  <a:pt x="0" y="0"/>
                </a:moveTo>
                <a:lnTo>
                  <a:pt x="6492574" y="0"/>
                </a:lnTo>
                <a:lnTo>
                  <a:pt x="6492574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7076"/>
            </a:stretch>
          </a:blipFill>
        </p:spPr>
      </p:sp>
      <p:sp>
        <p:nvSpPr>
          <p:cNvPr id="15" name="Freeform 15"/>
          <p:cNvSpPr/>
          <p:nvPr/>
        </p:nvSpPr>
        <p:spPr>
          <a:xfrm rot="9551778">
            <a:off x="15770395" y="8302111"/>
            <a:ext cx="6492574" cy="3137242"/>
          </a:xfrm>
          <a:custGeom>
            <a:avLst/>
            <a:gdLst/>
            <a:ahLst/>
            <a:cxnLst/>
            <a:rect l="l" t="t" r="r" b="b"/>
            <a:pathLst>
              <a:path w="6492574" h="3137242">
                <a:moveTo>
                  <a:pt x="0" y="0"/>
                </a:moveTo>
                <a:lnTo>
                  <a:pt x="6492573" y="0"/>
                </a:lnTo>
                <a:lnTo>
                  <a:pt x="6492573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07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0651" y="7334902"/>
            <a:ext cx="9776350" cy="2284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2"/>
              </a:lnSpc>
            </a:pPr>
            <a:r>
              <a:rPr lang="en-US" sz="6423" b="1">
                <a:solidFill>
                  <a:srgbClr val="436850"/>
                </a:solidFill>
                <a:latin typeface="Poppins Bold"/>
                <a:ea typeface="Poppins Bold"/>
                <a:cs typeface="Poppins Bold"/>
                <a:sym typeface="Poppins Bold"/>
              </a:rPr>
              <a:t>2024 SUSTAINABILITY </a:t>
            </a:r>
          </a:p>
          <a:p>
            <a:pPr algn="l">
              <a:lnSpc>
                <a:spcPts val="8992"/>
              </a:lnSpc>
              <a:spcBef>
                <a:spcPct val="0"/>
              </a:spcBef>
            </a:pPr>
            <a:r>
              <a:rPr lang="en-US" sz="6423" b="1">
                <a:solidFill>
                  <a:srgbClr val="43685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  HIGHLIGHTS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67A73-8005-7B61-D2AF-C12DF6765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6E4BFB-6CE1-B4B6-848F-9C0C245C3AE4}"/>
              </a:ext>
            </a:extLst>
          </p:cNvPr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4BD460B-C49C-DBB8-3049-DFA35AA8EAFA}"/>
              </a:ext>
            </a:extLst>
          </p:cNvPr>
          <p:cNvSpPr/>
          <p:nvPr/>
        </p:nvSpPr>
        <p:spPr>
          <a:xfrm>
            <a:off x="15153634" y="8539993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1E7F599-7F91-5046-EC7F-AC477EA9D49E}"/>
              </a:ext>
            </a:extLst>
          </p:cNvPr>
          <p:cNvGrpSpPr/>
          <p:nvPr/>
        </p:nvGrpSpPr>
        <p:grpSpPr>
          <a:xfrm>
            <a:off x="16465200" y="8711612"/>
            <a:ext cx="2882434" cy="2882434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227726B-2C34-7CD8-A8C3-C88045FF2B1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DBE8C"/>
              </a:solidFill>
              <a:prstDash val="solid"/>
              <a:miter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9DFA78F-CF90-A3DC-9F86-C6739EF2A22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EF2E65-7986-8F81-B1B7-6FE450C48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980" y="482480"/>
            <a:ext cx="13463042" cy="903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4146633" y="3950199"/>
            <a:ext cx="12577824" cy="5191211"/>
          </a:xfrm>
          <a:custGeom>
            <a:avLst/>
            <a:gdLst/>
            <a:ahLst/>
            <a:cxnLst/>
            <a:rect l="l" t="t" r="r" b="b"/>
            <a:pathLst>
              <a:path w="12577824" h="5191211">
                <a:moveTo>
                  <a:pt x="0" y="0"/>
                </a:moveTo>
                <a:lnTo>
                  <a:pt x="12577824" y="0"/>
                </a:lnTo>
                <a:lnTo>
                  <a:pt x="12577824" y="5191211"/>
                </a:lnTo>
                <a:lnTo>
                  <a:pt x="0" y="5191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1897" y="1145116"/>
            <a:ext cx="5065122" cy="1280028"/>
            <a:chOff x="0" y="0"/>
            <a:chExt cx="6753496" cy="1706704"/>
          </a:xfrm>
        </p:grpSpPr>
        <p:sp>
          <p:nvSpPr>
            <p:cNvPr id="5" name="Freeform 5"/>
            <p:cNvSpPr/>
            <p:nvPr/>
          </p:nvSpPr>
          <p:spPr>
            <a:xfrm>
              <a:off x="2618311" y="0"/>
              <a:ext cx="4135185" cy="1706704"/>
            </a:xfrm>
            <a:custGeom>
              <a:avLst/>
              <a:gdLst/>
              <a:ahLst/>
              <a:cxnLst/>
              <a:rect l="l" t="t" r="r" b="b"/>
              <a:pathLst>
                <a:path w="4135185" h="1706704">
                  <a:moveTo>
                    <a:pt x="0" y="0"/>
                  </a:moveTo>
                  <a:lnTo>
                    <a:pt x="4135185" y="0"/>
                  </a:lnTo>
                  <a:lnTo>
                    <a:pt x="4135185" y="1706704"/>
                  </a:lnTo>
                  <a:lnTo>
                    <a:pt x="0" y="170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35185" cy="1706704"/>
            </a:xfrm>
            <a:custGeom>
              <a:avLst/>
              <a:gdLst/>
              <a:ahLst/>
              <a:cxnLst/>
              <a:rect l="l" t="t" r="r" b="b"/>
              <a:pathLst>
                <a:path w="4135185" h="1706704">
                  <a:moveTo>
                    <a:pt x="0" y="0"/>
                  </a:moveTo>
                  <a:lnTo>
                    <a:pt x="4135185" y="0"/>
                  </a:lnTo>
                  <a:lnTo>
                    <a:pt x="4135185" y="1706704"/>
                  </a:lnTo>
                  <a:lnTo>
                    <a:pt x="0" y="170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89445" y="83439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6267859" y="932587"/>
            <a:ext cx="1301788" cy="1152374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8" y="0"/>
                </a:lnTo>
                <a:lnTo>
                  <a:pt x="1301788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75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839146" y="8588608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46783" y="-406906"/>
            <a:ext cx="2882434" cy="288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857512" y="2998860"/>
            <a:ext cx="1730570" cy="1730570"/>
          </a:xfrm>
          <a:custGeom>
            <a:avLst/>
            <a:gdLst/>
            <a:ahLst/>
            <a:cxnLst/>
            <a:rect l="l" t="t" r="r" b="b"/>
            <a:pathLst>
              <a:path w="1730570" h="1730570">
                <a:moveTo>
                  <a:pt x="0" y="0"/>
                </a:moveTo>
                <a:lnTo>
                  <a:pt x="1730569" y="0"/>
                </a:lnTo>
                <a:lnTo>
                  <a:pt x="1730569" y="1730570"/>
                </a:lnTo>
                <a:lnTo>
                  <a:pt x="0" y="1730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39789">
            <a:off x="4187210" y="3244126"/>
            <a:ext cx="1003766" cy="1277943"/>
          </a:xfrm>
          <a:custGeom>
            <a:avLst/>
            <a:gdLst/>
            <a:ahLst/>
            <a:cxnLst/>
            <a:rect l="l" t="t" r="r" b="b"/>
            <a:pathLst>
              <a:path w="1003766" h="1277943">
                <a:moveTo>
                  <a:pt x="0" y="0"/>
                </a:moveTo>
                <a:lnTo>
                  <a:pt x="1003765" y="0"/>
                </a:lnTo>
                <a:lnTo>
                  <a:pt x="1003765" y="1277943"/>
                </a:lnTo>
                <a:lnTo>
                  <a:pt x="0" y="12779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57512" y="5186630"/>
            <a:ext cx="1730570" cy="1730570"/>
          </a:xfrm>
          <a:custGeom>
            <a:avLst/>
            <a:gdLst/>
            <a:ahLst/>
            <a:cxnLst/>
            <a:rect l="l" t="t" r="r" b="b"/>
            <a:pathLst>
              <a:path w="1730570" h="1730570">
                <a:moveTo>
                  <a:pt x="0" y="0"/>
                </a:moveTo>
                <a:lnTo>
                  <a:pt x="1730569" y="0"/>
                </a:lnTo>
                <a:lnTo>
                  <a:pt x="1730569" y="1730570"/>
                </a:lnTo>
                <a:lnTo>
                  <a:pt x="0" y="1730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178561" y="5509671"/>
            <a:ext cx="1021062" cy="1036133"/>
          </a:xfrm>
          <a:custGeom>
            <a:avLst/>
            <a:gdLst/>
            <a:ahLst/>
            <a:cxnLst/>
            <a:rect l="l" t="t" r="r" b="b"/>
            <a:pathLst>
              <a:path w="1021062" h="1036133">
                <a:moveTo>
                  <a:pt x="0" y="0"/>
                </a:moveTo>
                <a:lnTo>
                  <a:pt x="1021063" y="0"/>
                </a:lnTo>
                <a:lnTo>
                  <a:pt x="1021063" y="1036133"/>
                </a:lnTo>
                <a:lnTo>
                  <a:pt x="0" y="1036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38406" y="7459663"/>
            <a:ext cx="1730570" cy="1730570"/>
          </a:xfrm>
          <a:custGeom>
            <a:avLst/>
            <a:gdLst/>
            <a:ahLst/>
            <a:cxnLst/>
            <a:rect l="l" t="t" r="r" b="b"/>
            <a:pathLst>
              <a:path w="1730570" h="1730570">
                <a:moveTo>
                  <a:pt x="0" y="0"/>
                </a:moveTo>
                <a:lnTo>
                  <a:pt x="1730570" y="0"/>
                </a:lnTo>
                <a:lnTo>
                  <a:pt x="1730570" y="1730569"/>
                </a:lnTo>
                <a:lnTo>
                  <a:pt x="0" y="1730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4059706" y="7821370"/>
            <a:ext cx="1067312" cy="1007155"/>
          </a:xfrm>
          <a:custGeom>
            <a:avLst/>
            <a:gdLst/>
            <a:ahLst/>
            <a:cxnLst/>
            <a:rect l="l" t="t" r="r" b="b"/>
            <a:pathLst>
              <a:path w="1067312" h="1007155">
                <a:moveTo>
                  <a:pt x="1067312" y="0"/>
                </a:moveTo>
                <a:lnTo>
                  <a:pt x="0" y="0"/>
                </a:lnTo>
                <a:lnTo>
                  <a:pt x="0" y="1007155"/>
                </a:lnTo>
                <a:lnTo>
                  <a:pt x="1067312" y="1007155"/>
                </a:lnTo>
                <a:lnTo>
                  <a:pt x="106731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89445" y="1233559"/>
            <a:ext cx="11979138" cy="121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50"/>
              </a:lnSpc>
            </a:pPr>
            <a:r>
              <a:rPr lang="en-US" sz="85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OTHER ACTIVITIES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34094" y="3017296"/>
            <a:ext cx="10912689" cy="249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Trash to Cash Initiatives. Selling of scrap papers, unusable aircon and printer. Cash generated from selling of scrap amounted to 7,000.00 in 2024.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69152" y="5866354"/>
            <a:ext cx="1010356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Office general cleaning which is done every quarter.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34094" y="7909158"/>
            <a:ext cx="9331550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Continuous evaluation of proper garbage segration.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072720" y="9135742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4" y="0"/>
                </a:lnTo>
                <a:lnTo>
                  <a:pt x="4035614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190597" y="-2693168"/>
            <a:ext cx="9480190" cy="8032306"/>
          </a:xfrm>
          <a:custGeom>
            <a:avLst/>
            <a:gdLst/>
            <a:ahLst/>
            <a:cxnLst/>
            <a:rect l="l" t="t" r="r" b="b"/>
            <a:pathLst>
              <a:path w="9480190" h="8032306">
                <a:moveTo>
                  <a:pt x="9480190" y="8032306"/>
                </a:moveTo>
                <a:lnTo>
                  <a:pt x="0" y="8032306"/>
                </a:lnTo>
                <a:lnTo>
                  <a:pt x="0" y="0"/>
                </a:lnTo>
                <a:lnTo>
                  <a:pt x="9480190" y="0"/>
                </a:lnTo>
                <a:lnTo>
                  <a:pt x="9480190" y="80323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462925" y="-12800"/>
            <a:ext cx="11650149" cy="11510344"/>
            <a:chOff x="0" y="0"/>
            <a:chExt cx="4572000" cy="4517135"/>
          </a:xfrm>
        </p:grpSpPr>
        <p:sp>
          <p:nvSpPr>
            <p:cNvPr id="5" name="Freeform 5"/>
            <p:cNvSpPr/>
            <p:nvPr/>
          </p:nvSpPr>
          <p:spPr>
            <a:xfrm>
              <a:off x="-16554" y="-2690"/>
              <a:ext cx="4639471" cy="4549489"/>
            </a:xfrm>
            <a:custGeom>
              <a:avLst/>
              <a:gdLst/>
              <a:ahLst/>
              <a:cxnLst/>
              <a:rect l="l" t="t" r="r" b="b"/>
              <a:pathLst>
                <a:path w="4639471" h="4549489">
                  <a:moveTo>
                    <a:pt x="2642461" y="4307731"/>
                  </a:moveTo>
                  <a:cubicBezTo>
                    <a:pt x="2937643" y="4136404"/>
                    <a:pt x="3174467" y="3866873"/>
                    <a:pt x="3302943" y="3520703"/>
                  </a:cubicBezTo>
                  <a:cubicBezTo>
                    <a:pt x="3367367" y="3347118"/>
                    <a:pt x="3462613" y="3172924"/>
                    <a:pt x="3623369" y="3081058"/>
                  </a:cubicBezTo>
                  <a:cubicBezTo>
                    <a:pt x="3747343" y="3010214"/>
                    <a:pt x="3895227" y="2996898"/>
                    <a:pt x="4029388" y="2948020"/>
                  </a:cubicBezTo>
                  <a:cubicBezTo>
                    <a:pt x="4411618" y="2808768"/>
                    <a:pt x="4639471" y="2366335"/>
                    <a:pt x="4578884" y="1964073"/>
                  </a:cubicBezTo>
                  <a:cubicBezTo>
                    <a:pt x="4518297" y="1561809"/>
                    <a:pt x="4204130" y="1222063"/>
                    <a:pt x="3823417" y="1078711"/>
                  </a:cubicBezTo>
                  <a:cubicBezTo>
                    <a:pt x="3609703" y="998242"/>
                    <a:pt x="3395764" y="1015829"/>
                    <a:pt x="3183757" y="930958"/>
                  </a:cubicBezTo>
                  <a:cubicBezTo>
                    <a:pt x="2896850" y="816103"/>
                    <a:pt x="2646820" y="557580"/>
                    <a:pt x="2402676" y="368105"/>
                  </a:cubicBezTo>
                  <a:cubicBezTo>
                    <a:pt x="2158532" y="178629"/>
                    <a:pt x="1877749" y="5911"/>
                    <a:pt x="1568716" y="3231"/>
                  </a:cubicBezTo>
                  <a:cubicBezTo>
                    <a:pt x="1196035" y="0"/>
                    <a:pt x="839628" y="279246"/>
                    <a:pt x="753607" y="641873"/>
                  </a:cubicBezTo>
                  <a:cubicBezTo>
                    <a:pt x="714329" y="807457"/>
                    <a:pt x="726735" y="980722"/>
                    <a:pt x="704584" y="1149453"/>
                  </a:cubicBezTo>
                  <a:cubicBezTo>
                    <a:pt x="619399" y="1798292"/>
                    <a:pt x="38111" y="2317174"/>
                    <a:pt x="17162" y="2971245"/>
                  </a:cubicBezTo>
                  <a:cubicBezTo>
                    <a:pt x="0" y="3507080"/>
                    <a:pt x="385323" y="3994953"/>
                    <a:pt x="863032" y="4238292"/>
                  </a:cubicBezTo>
                  <a:cubicBezTo>
                    <a:pt x="1111989" y="4365108"/>
                    <a:pt x="1371700" y="4475224"/>
                    <a:pt x="1651555" y="4507960"/>
                  </a:cubicBezTo>
                  <a:cubicBezTo>
                    <a:pt x="2006569" y="4549489"/>
                    <a:pt x="2352643" y="4475944"/>
                    <a:pt x="2642461" y="4307731"/>
                  </a:cubicBezTo>
                  <a:close/>
                </a:path>
              </a:pathLst>
            </a:custGeom>
            <a:blipFill>
              <a:blip r:embed="rId5"/>
              <a:stretch>
                <a:fillRect l="-49322" t="-2275" r="-4428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572000" cy="4517135"/>
            </a:xfrm>
            <a:custGeom>
              <a:avLst/>
              <a:gdLst/>
              <a:ahLst/>
              <a:cxnLst/>
              <a:rect l="l" t="t" r="r" b="b"/>
              <a:pathLst>
                <a:path w="4572000" h="4517135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6"/>
              <a:stretch>
                <a:fillRect l="-25" r="-2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549498" y="1437285"/>
            <a:ext cx="4740095" cy="140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8"/>
              </a:lnSpc>
            </a:pPr>
            <a:r>
              <a:rPr lang="en-US" sz="4552" b="1">
                <a:solidFill>
                  <a:srgbClr val="626953"/>
                </a:solidFill>
                <a:latin typeface="Arial Bold"/>
                <a:ea typeface="Arial Bold"/>
                <a:cs typeface="Arial Bold"/>
                <a:sym typeface="Arial Bold"/>
              </a:rPr>
              <a:t>Stamm </a:t>
            </a:r>
          </a:p>
          <a:p>
            <a:pPr algn="l">
              <a:lnSpc>
                <a:spcPts val="3368"/>
              </a:lnSpc>
            </a:pPr>
            <a:r>
              <a:rPr lang="en-US" sz="4552" b="1">
                <a:solidFill>
                  <a:srgbClr val="626953"/>
                </a:solidFill>
                <a:latin typeface="Arial Bold"/>
                <a:ea typeface="Arial Bold"/>
                <a:cs typeface="Arial Bold"/>
                <a:sym typeface="Arial Bold"/>
              </a:rPr>
              <a:t>International </a:t>
            </a:r>
          </a:p>
          <a:p>
            <a:pPr marL="0" lvl="0" indent="0" algn="l">
              <a:lnSpc>
                <a:spcPts val="3368"/>
              </a:lnSpc>
              <a:spcBef>
                <a:spcPct val="0"/>
              </a:spcBef>
            </a:pPr>
            <a:r>
              <a:rPr lang="en-US" sz="4552" b="1">
                <a:solidFill>
                  <a:srgbClr val="626953"/>
                </a:solidFill>
                <a:latin typeface="Arial Bold"/>
                <a:ea typeface="Arial Bold"/>
                <a:cs typeface="Arial Bold"/>
                <a:sym typeface="Arial Bold"/>
              </a:rPr>
              <a:t>Inc.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7674" y="5942397"/>
            <a:ext cx="15335846" cy="227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74"/>
              </a:lnSpc>
            </a:pPr>
            <a:r>
              <a:rPr lang="en-US" sz="9046" spc="-56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SUSTAINABILITY </a:t>
            </a:r>
          </a:p>
          <a:p>
            <a:pPr algn="l">
              <a:lnSpc>
                <a:spcPts val="8774"/>
              </a:lnSpc>
            </a:pPr>
            <a:r>
              <a:rPr lang="en-US" sz="9046" spc="-56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WELL- BEING REPORT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77674" y="861995"/>
            <a:ext cx="2548495" cy="254848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418" t="-4820" r="-3213" b="-281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1059828">
            <a:off x="-1464692" y="9230205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3358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1900689" y="900330"/>
            <a:ext cx="9184736" cy="9485995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8702" t="-7548" r="-6792" b="-419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B88A5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441217" y="266297"/>
            <a:ext cx="2882434" cy="28824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52332" y="4609891"/>
            <a:ext cx="8115300" cy="344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6"/>
              </a:lnSpc>
              <a:spcBef>
                <a:spcPct val="0"/>
              </a:spcBef>
            </a:pPr>
            <a:r>
              <a:rPr lang="en-US" sz="389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the company’s approach to maintain a healthy, motivated, and supported workforce as part of its sustainable 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42271"/>
            <a:ext cx="7303541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WELL-BEING</a:t>
            </a:r>
          </a:p>
        </p:txBody>
      </p:sp>
      <p:sp>
        <p:nvSpPr>
          <p:cNvPr id="11" name="Freeform 11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</p:sp>
      <p:sp>
        <p:nvSpPr>
          <p:cNvPr id="12" name="Freeform 12"/>
          <p:cNvSpPr/>
          <p:nvPr/>
        </p:nvSpPr>
        <p:spPr>
          <a:xfrm rot="9531374">
            <a:off x="15732882" y="8718379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49656" y="980084"/>
            <a:ext cx="1623060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2024 WELL- BEING </a:t>
            </a:r>
          </a:p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INITI</a:t>
            </a:r>
            <a:r>
              <a:rPr lang="en-US" sz="6000" b="1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ATIVES AND PROJECTS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69017" y="3370859"/>
            <a:ext cx="2246030" cy="2246021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9285" r="-3928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6140755"/>
            <a:ext cx="4393625" cy="40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82"/>
              </a:lnSpc>
              <a:spcBef>
                <a:spcPct val="0"/>
              </a:spcBef>
            </a:pPr>
            <a:r>
              <a:rPr lang="en-US" sz="2525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STEP-UP CHALLENGE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984984"/>
            <a:ext cx="4393625" cy="27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599" spc="135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599" u="none" spc="135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ims to emphasize t.he importance of exercise to employees, fostering a habit of endurance and promoting a healthy lifestyle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466549" y="3370859"/>
            <a:ext cx="2246030" cy="224602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626551" y="6140755"/>
            <a:ext cx="4393625" cy="40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82"/>
              </a:lnSpc>
              <a:spcBef>
                <a:spcPct val="0"/>
              </a:spcBef>
            </a:pPr>
            <a:r>
              <a:rPr lang="en-US" sz="2525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CARE AT WORK PROJECT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22152" y="6895504"/>
            <a:ext cx="5643696" cy="191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6"/>
              </a:lnSpc>
              <a:spcBef>
                <a:spcPct val="0"/>
              </a:spcBef>
            </a:pPr>
            <a:r>
              <a:rPr lang="en-US" sz="2697" spc="14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aims to b</a:t>
            </a:r>
            <a:r>
              <a:rPr lang="en-US" sz="2697" u="none" spc="14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ring convenience and prioritizing health while accommodating busy schedules of employees.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064081" y="3370859"/>
            <a:ext cx="2125791" cy="212578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747" r="-1674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2544720" y="5952003"/>
            <a:ext cx="4393625" cy="40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82"/>
              </a:lnSpc>
              <a:spcBef>
                <a:spcPct val="0"/>
              </a:spcBef>
            </a:pPr>
            <a:r>
              <a:rPr lang="en-US" sz="2525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TEAM BUILDING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44720" y="6975459"/>
            <a:ext cx="4393625" cy="191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spc="14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aims to p</a:t>
            </a:r>
            <a:r>
              <a:rPr lang="en-US" sz="2699" u="none" spc="14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romote camaraderie, communication and team work.</a:t>
            </a:r>
          </a:p>
        </p:txBody>
      </p:sp>
      <p:sp>
        <p:nvSpPr>
          <p:cNvPr id="16" name="Freeform 16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335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072720" y="9135742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4" y="0"/>
                </a:lnTo>
                <a:lnTo>
                  <a:pt x="4035614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4952" y="735322"/>
            <a:ext cx="16230600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4368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STEP-UP CHALLENGE WINNERS:</a:t>
            </a:r>
          </a:p>
        </p:txBody>
      </p:sp>
      <p:sp>
        <p:nvSpPr>
          <p:cNvPr id="4" name="Freeform 4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335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204627" y="2011672"/>
            <a:ext cx="7050777" cy="52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4032" b="1">
                <a:solidFill>
                  <a:srgbClr val="43685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1ST QUARTER WINNERS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14952" y="3051083"/>
            <a:ext cx="1605046" cy="160504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Freeform 8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5"/>
              <a:stretch>
                <a:fillRect l="-233" r="-23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4952" y="5248586"/>
            <a:ext cx="1563990" cy="156399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Freeform 11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6"/>
              <a:stretch>
                <a:fillRect l="-27244" t="-7975" r="-65301" b="-21079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14952" y="7491517"/>
            <a:ext cx="1628096" cy="1628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Freeform 14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7"/>
              <a:stretch>
                <a:fillRect l="-25920" t="-10634" r="-57768" b="-1248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837642" y="3718174"/>
            <a:ext cx="1372603" cy="137260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Freeform 17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8"/>
              <a:stretch>
                <a:fillRect l="223" r="223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3563588" y="3703601"/>
            <a:ext cx="3820430" cy="38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0"/>
              </a:lnSpc>
            </a:pPr>
            <a:r>
              <a:rPr lang="en-US" sz="2960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Aaron Fernandez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16300" y="5887688"/>
            <a:ext cx="3722704" cy="37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9"/>
              </a:lnSpc>
            </a:pPr>
            <a:r>
              <a:rPr lang="en-US" sz="2889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Marlene Deocareza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88513" y="7965349"/>
            <a:ext cx="3608316" cy="51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Maritoni Pastoral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63588" y="4062509"/>
            <a:ext cx="2758898" cy="41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7"/>
              </a:lnSpc>
            </a:pPr>
            <a:r>
              <a:rPr lang="en-US" sz="2362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1,779,482 Steps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16300" y="6275303"/>
            <a:ext cx="2688327" cy="39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0"/>
              </a:lnSpc>
            </a:pPr>
            <a:r>
              <a:rPr lang="en-US" sz="2307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1,581,216 Steps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88513" y="8606251"/>
            <a:ext cx="2298683" cy="39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5"/>
              </a:lnSpc>
            </a:pPr>
            <a:r>
              <a:rPr lang="en-US" sz="2396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1,572,927 Steps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98128" y="4346806"/>
            <a:ext cx="2562342" cy="77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8"/>
              </a:lnSpc>
            </a:pPr>
            <a:r>
              <a:rPr lang="en-US" sz="2227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Evelyn Velasco</a:t>
            </a:r>
          </a:p>
          <a:p>
            <a:pPr algn="l">
              <a:lnSpc>
                <a:spcPts val="3118"/>
              </a:lnSpc>
            </a:pPr>
            <a:endParaRPr lang="en-US" sz="2227" b="1">
              <a:solidFill>
                <a:srgbClr val="4368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498128" y="4752459"/>
            <a:ext cx="1812121" cy="32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7"/>
              </a:lnSpc>
            </a:pPr>
            <a:r>
              <a:rPr lang="en-US" sz="1883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1,475,694 Steps</a:t>
            </a: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7837642" y="5775491"/>
            <a:ext cx="1393370" cy="139337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Freeform 28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9"/>
              <a:stretch>
                <a:fillRect l="-24597" r="-24597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9525847" y="6217594"/>
            <a:ext cx="2601110" cy="39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1"/>
              </a:lnSpc>
            </a:pPr>
            <a:r>
              <a:rPr lang="en-US" sz="2258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Marylo Makinano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525847" y="6629240"/>
            <a:ext cx="1839539" cy="322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2"/>
              </a:lnSpc>
            </a:pPr>
            <a:r>
              <a:rPr lang="en-US" sz="1909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1,175,411 Steps</a:t>
            </a:r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7837642" y="7874363"/>
            <a:ext cx="1323956" cy="132395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3" name="Freeform 33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0"/>
              <a:stretch>
                <a:fillRect l="-24597" r="-24597"/>
              </a:stretch>
            </a:blip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2955205" y="3278093"/>
            <a:ext cx="1222527" cy="1222527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6" name="Freeform 36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1"/>
              <a:stretch>
                <a:fillRect l="-24597" r="-24597"/>
              </a:stretch>
            </a:blip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2993912" y="5024121"/>
            <a:ext cx="1253232" cy="1253232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9" name="Freeform 39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2"/>
              <a:stretch>
                <a:fillRect l="-24597" r="-42915" b="-12277"/>
              </a:stretch>
            </a:blip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2993912" y="6682942"/>
            <a:ext cx="1328172" cy="1328172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2" name="Freeform 42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3"/>
              <a:stretch>
                <a:fillRect l="-55817" t="-26341" r="-49263" b="-11115"/>
              </a:stretch>
            </a:blipFill>
          </p:spPr>
        </p:sp>
      </p:grpSp>
      <p:sp>
        <p:nvSpPr>
          <p:cNvPr id="43" name="TextBox 43"/>
          <p:cNvSpPr txBox="1"/>
          <p:nvPr/>
        </p:nvSpPr>
        <p:spPr>
          <a:xfrm>
            <a:off x="9448370" y="8174320"/>
            <a:ext cx="2868661" cy="30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2"/>
              </a:lnSpc>
            </a:pPr>
            <a:r>
              <a:rPr lang="en-US" sz="2272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Melinda Sampiano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382418" y="3798732"/>
            <a:ext cx="2696193" cy="28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8"/>
              </a:lnSpc>
            </a:pPr>
            <a:r>
              <a:rPr lang="en-US" sz="2148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Judith Lagatic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479972" y="5374769"/>
            <a:ext cx="3100283" cy="76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2197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Jose Orillaneda Jr.</a:t>
            </a:r>
          </a:p>
          <a:p>
            <a:pPr algn="l">
              <a:lnSpc>
                <a:spcPts val="3075"/>
              </a:lnSpc>
            </a:pPr>
            <a:endParaRPr lang="en-US" sz="2197" b="1">
              <a:solidFill>
                <a:srgbClr val="4368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9448370" y="8453439"/>
            <a:ext cx="2071585" cy="31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3"/>
              </a:lnSpc>
            </a:pPr>
            <a:r>
              <a:rPr lang="en-US" sz="1823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1,076,390 Steps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382418" y="4079149"/>
            <a:ext cx="1947038" cy="29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6"/>
              </a:lnSpc>
            </a:pPr>
            <a:r>
              <a:rPr lang="en-US" sz="1726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860,317 Steps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449892" y="5750570"/>
            <a:ext cx="1639451" cy="288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3"/>
              </a:lnSpc>
            </a:pPr>
            <a:r>
              <a:rPr lang="en-US" sz="1766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616,091 Steps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529796" y="6937038"/>
            <a:ext cx="3560731" cy="7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2197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Semeona Generoso</a:t>
            </a:r>
          </a:p>
          <a:p>
            <a:pPr algn="l">
              <a:lnSpc>
                <a:spcPts val="3075"/>
              </a:lnSpc>
            </a:pPr>
            <a:endParaRPr lang="en-US" sz="2197" b="1">
              <a:solidFill>
                <a:srgbClr val="43685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4529796" y="7317663"/>
            <a:ext cx="1784775" cy="3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1"/>
              </a:lnSpc>
            </a:pPr>
            <a:r>
              <a:rPr lang="en-US" sz="1858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523,700 Steps</a:t>
            </a:r>
          </a:p>
        </p:txBody>
      </p: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12993912" y="8390556"/>
            <a:ext cx="1328172" cy="1328172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3" name="Freeform 53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4"/>
              <a:stretch>
                <a:fillRect l="-12264" t="-53564" r="-4206" b="-2614"/>
              </a:stretch>
            </a:blipFill>
          </p:spPr>
        </p:sp>
      </p:grpSp>
      <p:sp>
        <p:nvSpPr>
          <p:cNvPr id="54" name="TextBox 54"/>
          <p:cNvSpPr txBox="1"/>
          <p:nvPr/>
        </p:nvSpPr>
        <p:spPr>
          <a:xfrm>
            <a:off x="14529796" y="8493419"/>
            <a:ext cx="2685163" cy="372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2197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Hannah Cuaco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529796" y="8874044"/>
            <a:ext cx="1784775" cy="3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1"/>
              </a:lnSpc>
            </a:pPr>
            <a:r>
              <a:rPr lang="en-US" sz="1858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517,095 Steps</a:t>
            </a:r>
          </a:p>
        </p:txBody>
      </p:sp>
      <p:sp>
        <p:nvSpPr>
          <p:cNvPr id="56" name="Freeform 56"/>
          <p:cNvSpPr/>
          <p:nvPr/>
        </p:nvSpPr>
        <p:spPr>
          <a:xfrm>
            <a:off x="16072720" y="9135742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4" y="0"/>
                </a:lnTo>
                <a:lnTo>
                  <a:pt x="4035614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33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12051" y="1152525"/>
            <a:ext cx="8449679" cy="77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2"/>
              </a:lnSpc>
            </a:pPr>
            <a:r>
              <a:rPr lang="en-US" sz="5889" b="1">
                <a:solidFill>
                  <a:srgbClr val="626953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2ND QUARTER WINNERS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57702" y="3151287"/>
            <a:ext cx="3145585" cy="314558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3754" t="-302" r="-42729" b="-4115"/>
              </a:stretch>
            </a:blipFill>
            <a:ln w="38100" cap="sq">
              <a:solidFill>
                <a:srgbClr val="436850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5702573" y="3151287"/>
            <a:ext cx="3145585" cy="314558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2634" r="-25226" b="-5336"/>
              </a:stretch>
            </a:blipFill>
            <a:ln w="38100" cap="sq">
              <a:solidFill>
                <a:srgbClr val="436850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9747444" y="3151287"/>
            <a:ext cx="3145585" cy="314558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6472" t="-6932" r="-52177" b="-12275"/>
              </a:stretch>
            </a:blipFill>
            <a:ln w="38100" cap="sq">
              <a:solidFill>
                <a:srgbClr val="436850"/>
              </a:solidFill>
              <a:prstDash val="solid"/>
              <a:miter/>
            </a:ln>
          </p:spPr>
        </p:sp>
      </p:grpSp>
      <p:sp>
        <p:nvSpPr>
          <p:cNvPr id="11" name="AutoShape 11"/>
          <p:cNvSpPr/>
          <p:nvPr/>
        </p:nvSpPr>
        <p:spPr>
          <a:xfrm flipV="1">
            <a:off x="5966096" y="4724079"/>
            <a:ext cx="0" cy="2924183"/>
          </a:xfrm>
          <a:prstGeom prst="line">
            <a:avLst/>
          </a:prstGeom>
          <a:ln w="47625" cap="flat">
            <a:solidFill>
              <a:srgbClr val="436850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2" name="AutoShape 12"/>
          <p:cNvSpPr/>
          <p:nvPr/>
        </p:nvSpPr>
        <p:spPr>
          <a:xfrm flipV="1">
            <a:off x="9998989" y="4724079"/>
            <a:ext cx="0" cy="2924183"/>
          </a:xfrm>
          <a:prstGeom prst="line">
            <a:avLst/>
          </a:prstGeom>
          <a:ln w="47625" cap="flat">
            <a:solidFill>
              <a:srgbClr val="436850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3" name="AutoShape 13"/>
          <p:cNvSpPr/>
          <p:nvPr/>
        </p:nvSpPr>
        <p:spPr>
          <a:xfrm flipV="1">
            <a:off x="1860634" y="4724079"/>
            <a:ext cx="0" cy="2924183"/>
          </a:xfrm>
          <a:prstGeom prst="line">
            <a:avLst/>
          </a:prstGeom>
          <a:ln w="47625" cap="flat">
            <a:solidFill>
              <a:srgbClr val="436850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4" name="TextBox 14"/>
          <p:cNvSpPr txBox="1"/>
          <p:nvPr/>
        </p:nvSpPr>
        <p:spPr>
          <a:xfrm>
            <a:off x="2103307" y="6539187"/>
            <a:ext cx="3383656" cy="45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en-US" sz="2642" b="1" i="1" spc="-47">
                <a:solidFill>
                  <a:srgbClr val="626953"/>
                </a:solidFill>
                <a:latin typeface="Akzidenz-Grotesk Heavy Italics"/>
                <a:ea typeface="Akzidenz-Grotesk Heavy Italics"/>
                <a:cs typeface="Akzidenz-Grotesk Heavy Italics"/>
                <a:sym typeface="Akzidenz-Grotesk Heavy Italics"/>
              </a:rPr>
              <a:t>Marlene Deocareza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57750" y="6539187"/>
            <a:ext cx="3226595" cy="45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2"/>
              </a:lnSpc>
            </a:pPr>
            <a:r>
              <a:rPr lang="en-US" sz="2635" b="1" i="1" spc="-47">
                <a:solidFill>
                  <a:srgbClr val="626953"/>
                </a:solidFill>
                <a:latin typeface="Akzidenz-Grotesk Heavy Italics"/>
                <a:ea typeface="Akzidenz-Grotesk Heavy Italics"/>
                <a:cs typeface="Akzidenz-Grotesk Heavy Italics"/>
                <a:sym typeface="Akzidenz-Grotesk Heavy Italics"/>
              </a:rPr>
              <a:t>Nido Dequino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03307" y="6940852"/>
            <a:ext cx="3383656" cy="44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8"/>
              </a:lnSpc>
            </a:pPr>
            <a:r>
              <a:rPr lang="en-US" sz="2515" spc="-45">
                <a:solidFill>
                  <a:srgbClr val="002F84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2,042,915 Steps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57750" y="6940852"/>
            <a:ext cx="3226595" cy="44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8"/>
              </a:lnSpc>
            </a:pPr>
            <a:r>
              <a:rPr lang="en-US" sz="2515" spc="-45">
                <a:solidFill>
                  <a:srgbClr val="002F84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1,987,208 Steps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41662" y="6539187"/>
            <a:ext cx="3154371" cy="45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2"/>
              </a:lnSpc>
            </a:pPr>
            <a:r>
              <a:rPr lang="en-US" sz="2635" b="1" i="1" spc="-47">
                <a:solidFill>
                  <a:srgbClr val="626953"/>
                </a:solidFill>
                <a:latin typeface="Akzidenz-Grotesk Heavy Italics"/>
                <a:ea typeface="Akzidenz-Grotesk Heavy Italics"/>
                <a:cs typeface="Akzidenz-Grotesk Heavy Italics"/>
                <a:sym typeface="Akzidenz-Grotesk Heavy Italics"/>
              </a:rPr>
              <a:t>Maritoni Pastoral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90642" y="6940852"/>
            <a:ext cx="3154371" cy="44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8"/>
              </a:lnSpc>
            </a:pPr>
            <a:r>
              <a:rPr lang="en-US" sz="2515" spc="-45">
                <a:solidFill>
                  <a:srgbClr val="002F84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1,219,212 Steps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661730" y="3151287"/>
            <a:ext cx="3145585" cy="314558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0337" r="-25698" b="-10791"/>
              </a:stretch>
            </a:blipFill>
            <a:ln w="38100" cap="sq">
              <a:solidFill>
                <a:srgbClr val="436850"/>
              </a:solidFill>
              <a:prstDash val="solid"/>
              <a:miter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14104929" y="6539187"/>
            <a:ext cx="3154371" cy="45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2"/>
              </a:lnSpc>
            </a:pPr>
            <a:r>
              <a:rPr lang="en-US" sz="2635" b="1" i="1" spc="-47">
                <a:solidFill>
                  <a:srgbClr val="626953"/>
                </a:solidFill>
                <a:latin typeface="Akzidenz-Grotesk Heavy Italics"/>
                <a:ea typeface="Akzidenz-Grotesk Heavy Italics"/>
                <a:cs typeface="Akzidenz-Grotesk Heavy Italics"/>
                <a:sym typeface="Akzidenz-Grotesk Heavy Italics"/>
              </a:rPr>
              <a:t>Judith Lagatic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104929" y="6940852"/>
            <a:ext cx="3154371" cy="440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8"/>
              </a:lnSpc>
            </a:pPr>
            <a:r>
              <a:rPr lang="en-US" sz="2515" spc="-45">
                <a:solidFill>
                  <a:srgbClr val="002F84"/>
                </a:solidFill>
                <a:latin typeface="Akzidenz-Grotesk"/>
                <a:ea typeface="Akzidenz-Grotesk"/>
                <a:cs typeface="Akzidenz-Grotesk"/>
                <a:sym typeface="Akzidenz-Grotesk"/>
              </a:rPr>
              <a:t>838,653 Steps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13955880" y="4724079"/>
            <a:ext cx="0" cy="2924183"/>
          </a:xfrm>
          <a:prstGeom prst="line">
            <a:avLst/>
          </a:prstGeom>
          <a:ln w="47625" cap="flat">
            <a:solidFill>
              <a:srgbClr val="436850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5" name="Freeform 25"/>
          <p:cNvSpPr/>
          <p:nvPr/>
        </p:nvSpPr>
        <p:spPr>
          <a:xfrm>
            <a:off x="1657702" y="3290660"/>
            <a:ext cx="724627" cy="1052090"/>
          </a:xfrm>
          <a:custGeom>
            <a:avLst/>
            <a:gdLst/>
            <a:ahLst/>
            <a:cxnLst/>
            <a:rect l="l" t="t" r="r" b="b"/>
            <a:pathLst>
              <a:path w="724627" h="1052090">
                <a:moveTo>
                  <a:pt x="0" y="0"/>
                </a:moveTo>
                <a:lnTo>
                  <a:pt x="724627" y="0"/>
                </a:lnTo>
                <a:lnTo>
                  <a:pt x="724627" y="1052090"/>
                </a:lnTo>
                <a:lnTo>
                  <a:pt x="0" y="1052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897677" y="3448273"/>
            <a:ext cx="411259" cy="30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5"/>
              </a:lnSpc>
            </a:pPr>
            <a:r>
              <a:rPr lang="en-US" sz="1988" spc="-35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1st</a:t>
            </a:r>
          </a:p>
        </p:txBody>
      </p:sp>
      <p:sp>
        <p:nvSpPr>
          <p:cNvPr id="27" name="Freeform 27"/>
          <p:cNvSpPr/>
          <p:nvPr/>
        </p:nvSpPr>
        <p:spPr>
          <a:xfrm>
            <a:off x="5702573" y="3290660"/>
            <a:ext cx="724627" cy="1052090"/>
          </a:xfrm>
          <a:custGeom>
            <a:avLst/>
            <a:gdLst/>
            <a:ahLst/>
            <a:cxnLst/>
            <a:rect l="l" t="t" r="r" b="b"/>
            <a:pathLst>
              <a:path w="724627" h="1052090">
                <a:moveTo>
                  <a:pt x="0" y="0"/>
                </a:moveTo>
                <a:lnTo>
                  <a:pt x="724627" y="0"/>
                </a:lnTo>
                <a:lnTo>
                  <a:pt x="724627" y="1052090"/>
                </a:lnTo>
                <a:lnTo>
                  <a:pt x="0" y="1052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593566" y="3290660"/>
            <a:ext cx="724627" cy="1052090"/>
          </a:xfrm>
          <a:custGeom>
            <a:avLst/>
            <a:gdLst/>
            <a:ahLst/>
            <a:cxnLst/>
            <a:rect l="l" t="t" r="r" b="b"/>
            <a:pathLst>
              <a:path w="724627" h="1052090">
                <a:moveTo>
                  <a:pt x="0" y="0"/>
                </a:moveTo>
                <a:lnTo>
                  <a:pt x="724627" y="0"/>
                </a:lnTo>
                <a:lnTo>
                  <a:pt x="724627" y="1052090"/>
                </a:lnTo>
                <a:lnTo>
                  <a:pt x="0" y="1052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828329" y="3290660"/>
            <a:ext cx="724627" cy="1052090"/>
          </a:xfrm>
          <a:custGeom>
            <a:avLst/>
            <a:gdLst/>
            <a:ahLst/>
            <a:cxnLst/>
            <a:rect l="l" t="t" r="r" b="b"/>
            <a:pathLst>
              <a:path w="724627" h="1052090">
                <a:moveTo>
                  <a:pt x="0" y="0"/>
                </a:moveTo>
                <a:lnTo>
                  <a:pt x="724627" y="0"/>
                </a:lnTo>
                <a:lnTo>
                  <a:pt x="724627" y="1052090"/>
                </a:lnTo>
                <a:lnTo>
                  <a:pt x="0" y="1052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5873778" y="3448273"/>
            <a:ext cx="567943" cy="31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6"/>
              </a:lnSpc>
            </a:pPr>
            <a:r>
              <a:rPr lang="en-US" sz="2163" spc="-38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2nd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57873" y="3431537"/>
            <a:ext cx="567943" cy="31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6"/>
              </a:lnSpc>
            </a:pPr>
            <a:r>
              <a:rPr lang="en-US" sz="2163" spc="-38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3rd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796775" y="3448273"/>
            <a:ext cx="567943" cy="35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39" spc="-42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4th</a:t>
            </a:r>
          </a:p>
        </p:txBody>
      </p:sp>
      <p:sp>
        <p:nvSpPr>
          <p:cNvPr id="33" name="Freeform 33"/>
          <p:cNvSpPr/>
          <p:nvPr/>
        </p:nvSpPr>
        <p:spPr>
          <a:xfrm>
            <a:off x="15877043" y="8800295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3" y="0"/>
                </a:lnTo>
                <a:lnTo>
                  <a:pt x="4035613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33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38553" y="9258300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3" y="0"/>
                </a:lnTo>
                <a:lnTo>
                  <a:pt x="4035613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7632" y="1059945"/>
            <a:ext cx="10777538" cy="79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9"/>
              </a:lnSpc>
            </a:pPr>
            <a:r>
              <a:rPr lang="en-US" sz="5999" b="1">
                <a:solidFill>
                  <a:srgbClr val="43685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3RD QUARTER  MILLIONAIRES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67719" y="2378927"/>
            <a:ext cx="1721416" cy="172141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Freeform 8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7"/>
              <a:stretch>
                <a:fillRect l="-37565" r="-58169" b="-3119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67719" y="4649610"/>
            <a:ext cx="1721416" cy="172141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Freeform 11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8"/>
              <a:stretch>
                <a:fillRect l="-44769" r="-31682" b="-1826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67719" y="6920293"/>
            <a:ext cx="1721416" cy="172141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5757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Freeform 14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9"/>
              <a:stretch>
                <a:fillRect l="-33242" t="-4341" r="-71138" b="-3264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502230" y="3831086"/>
            <a:ext cx="1667870" cy="166787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Freeform 17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0"/>
              <a:stretch>
                <a:fillRect l="223" t="-39602" r="-125931" b="-11679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502230" y="6467900"/>
            <a:ext cx="1573763" cy="157376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Freeform 20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1"/>
              <a:stretch>
                <a:fillRect l="-41887" r="-39218" b="-21388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219093" y="2875064"/>
            <a:ext cx="1582342" cy="1582342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Freeform 23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2"/>
              <a:stretch>
                <a:fillRect l="-33242" t="-10130" r="-64478" b="-22393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219093" y="4962298"/>
            <a:ext cx="1582342" cy="158234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6" name="Freeform 26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0"/>
              <a:stretch>
                <a:fillRect l="-102691" t="-39313" r="-38225" b="-22162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219093" y="7056740"/>
            <a:ext cx="1676962" cy="167696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Freeform 29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13"/>
              <a:stretch>
                <a:fillRect l="-39552" t="-6827" r="-47913" b="-18822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3312077" y="3464724"/>
            <a:ext cx="3604975" cy="37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4"/>
              </a:lnSpc>
            </a:pPr>
            <a:r>
              <a:rPr lang="en-US" sz="2904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Jose Orillaneda Jr.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12077" y="5737738"/>
            <a:ext cx="3151411" cy="37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4"/>
              </a:lnSpc>
            </a:pPr>
            <a:r>
              <a:rPr lang="en-US" sz="2904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Nido Dequino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210432" y="7816447"/>
            <a:ext cx="3847500" cy="48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6"/>
              </a:lnSpc>
            </a:pPr>
            <a:r>
              <a:rPr lang="en-US" sz="2904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Marlene Deocareza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312077" y="3806470"/>
            <a:ext cx="2603310" cy="39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340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1,963,659 Steps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312077" y="6109781"/>
            <a:ext cx="2603310" cy="39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340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1,495,411 Steps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171198" y="8294182"/>
            <a:ext cx="3152920" cy="39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1"/>
              </a:lnSpc>
            </a:pPr>
            <a:r>
              <a:rPr lang="en-US" sz="2343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1,330,546 Steps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369144" y="4533745"/>
            <a:ext cx="2593227" cy="42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Doris Torres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369144" y="4973216"/>
            <a:ext cx="1966825" cy="35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8"/>
              </a:lnSpc>
            </a:pPr>
            <a:r>
              <a:rPr lang="en-US" sz="2127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1,072,113 Steps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230730" y="7250097"/>
            <a:ext cx="2870054" cy="33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2500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Judith Lagatic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015378" y="3491857"/>
            <a:ext cx="3087713" cy="33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en-US" sz="2569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Maritoni Pastoral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962701" y="5541861"/>
            <a:ext cx="3282287" cy="43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569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Rebecca Pimentel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230730" y="7598691"/>
            <a:ext cx="2199529" cy="33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3"/>
              </a:lnSpc>
            </a:pPr>
            <a:r>
              <a:rPr lang="en-US" sz="2024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1,060,376 Steps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015378" y="3810429"/>
            <a:ext cx="2261396" cy="34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1"/>
              </a:lnSpc>
            </a:pPr>
            <a:r>
              <a:rPr lang="en-US" sz="2079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1,055,967 Steps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966413" y="5932767"/>
            <a:ext cx="2605181" cy="34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sz="2082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1,023,570 Steps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115130" y="7624944"/>
            <a:ext cx="3376816" cy="43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7"/>
              </a:lnSpc>
            </a:pPr>
            <a:r>
              <a:rPr lang="en-US" sz="2569" b="1">
                <a:solidFill>
                  <a:srgbClr val="43685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Melinda Sampiano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118538" y="8154270"/>
            <a:ext cx="2998493" cy="36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0"/>
              </a:lnSpc>
            </a:pPr>
            <a:r>
              <a:rPr lang="en-US" sz="2185">
                <a:solidFill>
                  <a:srgbClr val="436850"/>
                </a:solidFill>
                <a:latin typeface="Montserrat"/>
                <a:ea typeface="Montserrat"/>
                <a:cs typeface="Montserrat"/>
                <a:sym typeface="Montserrat"/>
              </a:rPr>
              <a:t>1,000,388 Steps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33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38553" y="9258300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3" y="0"/>
                </a:lnTo>
                <a:lnTo>
                  <a:pt x="4035613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610796" y="2698812"/>
            <a:ext cx="2770712" cy="3521615"/>
            <a:chOff x="0" y="0"/>
            <a:chExt cx="6609883" cy="8401257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C8AD7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764473" y="7003087"/>
            <a:ext cx="2210923" cy="2810115"/>
            <a:chOff x="0" y="0"/>
            <a:chExt cx="6609883" cy="840125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E0CFB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2133680" y="7058536"/>
            <a:ext cx="2198116" cy="2793837"/>
            <a:chOff x="0" y="0"/>
            <a:chExt cx="6609883" cy="8401257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E0CFB7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51366" y="6542035"/>
            <a:ext cx="2210923" cy="2810115"/>
            <a:chOff x="0" y="0"/>
            <a:chExt cx="6609883" cy="8401257"/>
          </a:xfrm>
        </p:grpSpPr>
        <p:sp>
          <p:nvSpPr>
            <p:cNvPr id="15" name="Freeform 15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E0CFB7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939617" y="2698812"/>
            <a:ext cx="2770712" cy="3521615"/>
            <a:chOff x="0" y="0"/>
            <a:chExt cx="6609883" cy="8401257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C8AD7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138421" y="6500522"/>
            <a:ext cx="2210923" cy="2810115"/>
            <a:chOff x="0" y="0"/>
            <a:chExt cx="6609883" cy="8401257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E0CFB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3782856" y="2884521"/>
            <a:ext cx="2426593" cy="2408899"/>
          </a:xfrm>
          <a:custGeom>
            <a:avLst/>
            <a:gdLst/>
            <a:ahLst/>
            <a:cxnLst/>
            <a:rect l="l" t="t" r="r" b="b"/>
            <a:pathLst>
              <a:path w="2426593" h="2408899">
                <a:moveTo>
                  <a:pt x="0" y="0"/>
                </a:moveTo>
                <a:lnTo>
                  <a:pt x="2426593" y="0"/>
                </a:lnTo>
                <a:lnTo>
                  <a:pt x="2426593" y="2408899"/>
                </a:lnTo>
                <a:lnTo>
                  <a:pt x="0" y="2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213" t="-6994" r="-35768" b="-15183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7814998" y="2623252"/>
            <a:ext cx="2770712" cy="3521615"/>
            <a:chOff x="0" y="0"/>
            <a:chExt cx="6609883" cy="8401257"/>
          </a:xfrm>
        </p:grpSpPr>
        <p:sp>
          <p:nvSpPr>
            <p:cNvPr id="25" name="Freeform 25"/>
            <p:cNvSpPr/>
            <p:nvPr/>
          </p:nvSpPr>
          <p:spPr>
            <a:xfrm>
              <a:off x="10160" y="16510"/>
              <a:ext cx="6587023" cy="8373317"/>
            </a:xfrm>
            <a:custGeom>
              <a:avLst/>
              <a:gdLst/>
              <a:ahLst/>
              <a:cxnLst/>
              <a:rect l="l" t="t" r="r" b="b"/>
              <a:pathLst>
                <a:path w="6587023" h="8373317">
                  <a:moveTo>
                    <a:pt x="6587023" y="8373317"/>
                  </a:moveTo>
                  <a:lnTo>
                    <a:pt x="0" y="8365697"/>
                  </a:lnTo>
                  <a:lnTo>
                    <a:pt x="0" y="2917312"/>
                  </a:lnTo>
                  <a:lnTo>
                    <a:pt x="17780" y="19050"/>
                  </a:lnTo>
                  <a:lnTo>
                    <a:pt x="3282765" y="0"/>
                  </a:lnTo>
                  <a:lnTo>
                    <a:pt x="6567973" y="5080"/>
                  </a:lnTo>
                  <a:close/>
                </a:path>
              </a:pathLst>
            </a:custGeom>
            <a:solidFill>
              <a:srgbClr val="C8AD7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3810" y="0"/>
              <a:ext cx="6616233" cy="8399986"/>
            </a:xfrm>
            <a:custGeom>
              <a:avLst/>
              <a:gdLst/>
              <a:ahLst/>
              <a:cxnLst/>
              <a:rect l="l" t="t" r="r" b="b"/>
              <a:pathLst>
                <a:path w="6616233" h="8399986">
                  <a:moveTo>
                    <a:pt x="6581943" y="21590"/>
                  </a:moveTo>
                  <a:cubicBezTo>
                    <a:pt x="6583213" y="34290"/>
                    <a:pt x="6583213" y="44450"/>
                    <a:pt x="6584483" y="54610"/>
                  </a:cubicBezTo>
                  <a:cubicBezTo>
                    <a:pt x="6587023" y="192364"/>
                    <a:pt x="6588293" y="377776"/>
                    <a:pt x="6590833" y="556567"/>
                  </a:cubicBezTo>
                  <a:cubicBezTo>
                    <a:pt x="6590833" y="814820"/>
                    <a:pt x="6603533" y="5907046"/>
                    <a:pt x="6609883" y="6165299"/>
                  </a:cubicBezTo>
                  <a:cubicBezTo>
                    <a:pt x="6616233" y="6555990"/>
                    <a:pt x="6612423" y="6953303"/>
                    <a:pt x="6612423" y="7343994"/>
                  </a:cubicBezTo>
                  <a:cubicBezTo>
                    <a:pt x="6612423" y="7688331"/>
                    <a:pt x="6613693" y="8006181"/>
                    <a:pt x="6614963" y="8339027"/>
                  </a:cubicBezTo>
                  <a:cubicBezTo>
                    <a:pt x="6614963" y="8360617"/>
                    <a:pt x="6614963" y="8374586"/>
                    <a:pt x="6614963" y="8398717"/>
                  </a:cubicBezTo>
                  <a:cubicBezTo>
                    <a:pt x="6592103" y="8398717"/>
                    <a:pt x="6571783" y="8399986"/>
                    <a:pt x="6535564" y="8398717"/>
                  </a:cubicBezTo>
                  <a:cubicBezTo>
                    <a:pt x="6200334" y="8393636"/>
                    <a:pt x="5859948" y="8399986"/>
                    <a:pt x="5524719" y="8394907"/>
                  </a:cubicBezTo>
                  <a:cubicBezTo>
                    <a:pt x="5323581" y="8391097"/>
                    <a:pt x="5127602" y="8393636"/>
                    <a:pt x="4926464" y="8391097"/>
                  </a:cubicBezTo>
                  <a:cubicBezTo>
                    <a:pt x="4833631" y="8389827"/>
                    <a:pt x="4740799" y="8388557"/>
                    <a:pt x="4647966" y="8387286"/>
                  </a:cubicBezTo>
                  <a:cubicBezTo>
                    <a:pt x="4591235" y="8387286"/>
                    <a:pt x="4539661" y="8388557"/>
                    <a:pt x="4482930" y="8388557"/>
                  </a:cubicBezTo>
                  <a:cubicBezTo>
                    <a:pt x="4338524" y="8387286"/>
                    <a:pt x="3941406" y="8388557"/>
                    <a:pt x="3796999" y="8387286"/>
                  </a:cubicBezTo>
                  <a:cubicBezTo>
                    <a:pt x="3693852" y="8386017"/>
                    <a:pt x="1630903" y="8394907"/>
                    <a:pt x="1527756" y="8393636"/>
                  </a:cubicBezTo>
                  <a:cubicBezTo>
                    <a:pt x="1501969" y="8393636"/>
                    <a:pt x="1471025" y="8394907"/>
                    <a:pt x="1445238" y="8394907"/>
                  </a:cubicBezTo>
                  <a:cubicBezTo>
                    <a:pt x="1383349" y="8394907"/>
                    <a:pt x="1326618" y="8396177"/>
                    <a:pt x="1264730" y="8396177"/>
                  </a:cubicBezTo>
                  <a:cubicBezTo>
                    <a:pt x="1110009" y="8396177"/>
                    <a:pt x="960445" y="8394907"/>
                    <a:pt x="805724" y="8393636"/>
                  </a:cubicBezTo>
                  <a:cubicBezTo>
                    <a:pt x="712891" y="8392367"/>
                    <a:pt x="620058" y="8391097"/>
                    <a:pt x="532383" y="8389827"/>
                  </a:cubicBezTo>
                  <a:cubicBezTo>
                    <a:pt x="367347" y="8388557"/>
                    <a:pt x="202311" y="8387286"/>
                    <a:pt x="48260" y="8387286"/>
                  </a:cubicBezTo>
                  <a:cubicBezTo>
                    <a:pt x="38100" y="8387286"/>
                    <a:pt x="29210" y="8387286"/>
                    <a:pt x="19050" y="8386017"/>
                  </a:cubicBezTo>
                  <a:cubicBezTo>
                    <a:pt x="10160" y="8384747"/>
                    <a:pt x="5080" y="8378397"/>
                    <a:pt x="7620" y="8369507"/>
                  </a:cubicBezTo>
                  <a:cubicBezTo>
                    <a:pt x="16510" y="8337276"/>
                    <a:pt x="12700" y="8171729"/>
                    <a:pt x="11430" y="7999560"/>
                  </a:cubicBezTo>
                  <a:cubicBezTo>
                    <a:pt x="10160" y="7648601"/>
                    <a:pt x="6350" y="7304262"/>
                    <a:pt x="7620" y="6953303"/>
                  </a:cubicBezTo>
                  <a:cubicBezTo>
                    <a:pt x="5080" y="6516259"/>
                    <a:pt x="0" y="1106183"/>
                    <a:pt x="7620" y="662517"/>
                  </a:cubicBezTo>
                  <a:cubicBezTo>
                    <a:pt x="8890" y="576432"/>
                    <a:pt x="7620" y="483726"/>
                    <a:pt x="8890" y="397642"/>
                  </a:cubicBezTo>
                  <a:cubicBezTo>
                    <a:pt x="10160" y="258582"/>
                    <a:pt x="12700" y="10627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3377" y="30480"/>
                    <a:pt x="155895" y="29210"/>
                  </a:cubicBezTo>
                  <a:cubicBezTo>
                    <a:pt x="295144" y="25400"/>
                    <a:pt x="434393" y="22860"/>
                    <a:pt x="578800" y="20320"/>
                  </a:cubicBezTo>
                  <a:cubicBezTo>
                    <a:pt x="676790" y="17780"/>
                    <a:pt x="774780" y="16510"/>
                    <a:pt x="867612" y="13970"/>
                  </a:cubicBezTo>
                  <a:cubicBezTo>
                    <a:pt x="960445" y="11430"/>
                    <a:pt x="1058435" y="8890"/>
                    <a:pt x="1151268" y="8890"/>
                  </a:cubicBezTo>
                  <a:cubicBezTo>
                    <a:pt x="1254415" y="7620"/>
                    <a:pt x="1357563" y="10160"/>
                    <a:pt x="1460710" y="8890"/>
                  </a:cubicBezTo>
                  <a:cubicBezTo>
                    <a:pt x="1589644" y="8890"/>
                    <a:pt x="3925934" y="6350"/>
                    <a:pt x="4054868" y="5080"/>
                  </a:cubicBezTo>
                  <a:cubicBezTo>
                    <a:pt x="4178645" y="3810"/>
                    <a:pt x="4302422" y="2540"/>
                    <a:pt x="4431356" y="2540"/>
                  </a:cubicBezTo>
                  <a:cubicBezTo>
                    <a:pt x="4642809" y="1270"/>
                    <a:pt x="4849103" y="0"/>
                    <a:pt x="5060556" y="0"/>
                  </a:cubicBezTo>
                  <a:cubicBezTo>
                    <a:pt x="5148231" y="0"/>
                    <a:pt x="5241064" y="2540"/>
                    <a:pt x="5328739" y="2540"/>
                  </a:cubicBezTo>
                  <a:cubicBezTo>
                    <a:pt x="5571135" y="3810"/>
                    <a:pt x="5818689" y="5080"/>
                    <a:pt x="6061086" y="7620"/>
                  </a:cubicBezTo>
                  <a:cubicBezTo>
                    <a:pt x="6190020" y="8890"/>
                    <a:pt x="6318954" y="12700"/>
                    <a:pt x="6447889" y="16510"/>
                  </a:cubicBezTo>
                  <a:cubicBezTo>
                    <a:pt x="6478833" y="16510"/>
                    <a:pt x="6509777" y="16510"/>
                    <a:pt x="6535564" y="16510"/>
                  </a:cubicBezTo>
                  <a:cubicBezTo>
                    <a:pt x="6562893" y="17780"/>
                    <a:pt x="6571783" y="20320"/>
                    <a:pt x="6581943" y="21590"/>
                  </a:cubicBezTo>
                  <a:close/>
                  <a:moveTo>
                    <a:pt x="6592103" y="8382207"/>
                  </a:moveTo>
                  <a:cubicBezTo>
                    <a:pt x="6593373" y="8365697"/>
                    <a:pt x="6594643" y="8352997"/>
                    <a:pt x="6594643" y="8340297"/>
                  </a:cubicBezTo>
                  <a:cubicBezTo>
                    <a:pt x="6593373" y="7973072"/>
                    <a:pt x="6592103" y="7622113"/>
                    <a:pt x="6592103" y="7244666"/>
                  </a:cubicBezTo>
                  <a:cubicBezTo>
                    <a:pt x="6592103" y="7072497"/>
                    <a:pt x="6594643" y="6900328"/>
                    <a:pt x="6593373" y="6728159"/>
                  </a:cubicBezTo>
                  <a:cubicBezTo>
                    <a:pt x="6593373" y="6569234"/>
                    <a:pt x="6592103" y="6403687"/>
                    <a:pt x="6590833" y="6244762"/>
                  </a:cubicBezTo>
                  <a:cubicBezTo>
                    <a:pt x="6585753" y="5999752"/>
                    <a:pt x="6574323" y="927392"/>
                    <a:pt x="6574323" y="682383"/>
                  </a:cubicBezTo>
                  <a:cubicBezTo>
                    <a:pt x="6571783" y="477104"/>
                    <a:pt x="6569243" y="265204"/>
                    <a:pt x="6566703" y="63500"/>
                  </a:cubicBezTo>
                  <a:cubicBezTo>
                    <a:pt x="6565433" y="44450"/>
                    <a:pt x="6564163" y="43180"/>
                    <a:pt x="6520092" y="41910"/>
                  </a:cubicBezTo>
                  <a:cubicBezTo>
                    <a:pt x="6504620" y="41910"/>
                    <a:pt x="6494305" y="41910"/>
                    <a:pt x="6478833" y="40640"/>
                  </a:cubicBezTo>
                  <a:cubicBezTo>
                    <a:pt x="6349899" y="36830"/>
                    <a:pt x="6215807" y="31750"/>
                    <a:pt x="6086873" y="30480"/>
                  </a:cubicBezTo>
                  <a:cubicBezTo>
                    <a:pt x="5772273" y="26670"/>
                    <a:pt x="5452516" y="25400"/>
                    <a:pt x="5137916" y="22860"/>
                  </a:cubicBezTo>
                  <a:cubicBezTo>
                    <a:pt x="5091500" y="22860"/>
                    <a:pt x="5039926" y="22860"/>
                    <a:pt x="4993510" y="22860"/>
                  </a:cubicBezTo>
                  <a:cubicBezTo>
                    <a:pt x="4916149" y="22860"/>
                    <a:pt x="4838789" y="22860"/>
                    <a:pt x="4766586" y="22860"/>
                  </a:cubicBezTo>
                  <a:cubicBezTo>
                    <a:pt x="4601550" y="22860"/>
                    <a:pt x="4436513" y="22860"/>
                    <a:pt x="4276635" y="24130"/>
                  </a:cubicBezTo>
                  <a:cubicBezTo>
                    <a:pt x="4137386" y="25400"/>
                    <a:pt x="1790782" y="29210"/>
                    <a:pt x="1651533" y="29210"/>
                  </a:cubicBezTo>
                  <a:cubicBezTo>
                    <a:pt x="1424609" y="29210"/>
                    <a:pt x="1197684" y="26670"/>
                    <a:pt x="970760" y="33020"/>
                  </a:cubicBezTo>
                  <a:cubicBezTo>
                    <a:pt x="852140" y="36830"/>
                    <a:pt x="738678" y="36830"/>
                    <a:pt x="625216" y="38100"/>
                  </a:cubicBezTo>
                  <a:cubicBezTo>
                    <a:pt x="429236" y="41910"/>
                    <a:pt x="233256" y="45720"/>
                    <a:pt x="49530" y="50800"/>
                  </a:cubicBezTo>
                  <a:cubicBezTo>
                    <a:pt x="36830" y="50800"/>
                    <a:pt x="34290" y="53340"/>
                    <a:pt x="33020" y="86413"/>
                  </a:cubicBezTo>
                  <a:cubicBezTo>
                    <a:pt x="31750" y="205607"/>
                    <a:pt x="31750" y="324801"/>
                    <a:pt x="30480" y="443995"/>
                  </a:cubicBezTo>
                  <a:cubicBezTo>
                    <a:pt x="29210" y="642651"/>
                    <a:pt x="26670" y="834686"/>
                    <a:pt x="25400" y="1033342"/>
                  </a:cubicBezTo>
                  <a:cubicBezTo>
                    <a:pt x="20320" y="1245242"/>
                    <a:pt x="26670" y="6423552"/>
                    <a:pt x="29210" y="6635452"/>
                  </a:cubicBezTo>
                  <a:cubicBezTo>
                    <a:pt x="29210" y="6860597"/>
                    <a:pt x="29210" y="7092362"/>
                    <a:pt x="30480" y="7317506"/>
                  </a:cubicBezTo>
                  <a:cubicBezTo>
                    <a:pt x="30480" y="7483053"/>
                    <a:pt x="33020" y="7648601"/>
                    <a:pt x="33020" y="7814147"/>
                  </a:cubicBezTo>
                  <a:cubicBezTo>
                    <a:pt x="33020" y="7992938"/>
                    <a:pt x="33020" y="8171729"/>
                    <a:pt x="31750" y="8340297"/>
                  </a:cubicBezTo>
                  <a:cubicBezTo>
                    <a:pt x="31750" y="8344107"/>
                    <a:pt x="31750" y="8346647"/>
                    <a:pt x="31750" y="8350457"/>
                  </a:cubicBezTo>
                  <a:cubicBezTo>
                    <a:pt x="31750" y="8360617"/>
                    <a:pt x="35560" y="8364427"/>
                    <a:pt x="44450" y="8364427"/>
                  </a:cubicBezTo>
                  <a:cubicBezTo>
                    <a:pt x="83692" y="8364427"/>
                    <a:pt x="155895" y="8365697"/>
                    <a:pt x="222941" y="8365697"/>
                  </a:cubicBezTo>
                  <a:cubicBezTo>
                    <a:pt x="320931" y="8365697"/>
                    <a:pt x="424078" y="8363157"/>
                    <a:pt x="522068" y="8365697"/>
                  </a:cubicBezTo>
                  <a:cubicBezTo>
                    <a:pt x="681947" y="8369507"/>
                    <a:pt x="841826" y="8372047"/>
                    <a:pt x="1001704" y="8370777"/>
                  </a:cubicBezTo>
                  <a:cubicBezTo>
                    <a:pt x="1104852" y="8369507"/>
                    <a:pt x="1202842" y="8372047"/>
                    <a:pt x="1305989" y="8372047"/>
                  </a:cubicBezTo>
                  <a:cubicBezTo>
                    <a:pt x="1455553" y="8372047"/>
                    <a:pt x="1605117" y="8370777"/>
                    <a:pt x="1754680" y="8372047"/>
                  </a:cubicBezTo>
                  <a:cubicBezTo>
                    <a:pt x="1976447" y="8373317"/>
                    <a:pt x="4410727" y="8363157"/>
                    <a:pt x="4637651" y="8365697"/>
                  </a:cubicBezTo>
                  <a:cubicBezTo>
                    <a:pt x="4735641" y="8366967"/>
                    <a:pt x="4833631" y="8368236"/>
                    <a:pt x="4926464" y="8368236"/>
                  </a:cubicBezTo>
                  <a:cubicBezTo>
                    <a:pt x="5096657" y="8370777"/>
                    <a:pt x="5261693" y="8366967"/>
                    <a:pt x="5431886" y="8370777"/>
                  </a:cubicBezTo>
                  <a:cubicBezTo>
                    <a:pt x="5571135" y="8373317"/>
                    <a:pt x="5710384" y="8373317"/>
                    <a:pt x="5849633" y="8375857"/>
                  </a:cubicBezTo>
                  <a:cubicBezTo>
                    <a:pt x="6055929" y="8379667"/>
                    <a:pt x="6262223" y="8382207"/>
                    <a:pt x="6468518" y="8383477"/>
                  </a:cubicBezTo>
                  <a:cubicBezTo>
                    <a:pt x="6545879" y="8383477"/>
                    <a:pt x="6571783" y="8382207"/>
                    <a:pt x="6592103" y="8382207"/>
                  </a:cubicBezTo>
                  <a:close/>
                </a:path>
              </a:pathLst>
            </a:custGeom>
            <a:solidFill>
              <a:srgbClr val="9D9990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8070081" y="2862207"/>
            <a:ext cx="2426593" cy="2408899"/>
          </a:xfrm>
          <a:custGeom>
            <a:avLst/>
            <a:gdLst/>
            <a:ahLst/>
            <a:cxnLst/>
            <a:rect l="l" t="t" r="r" b="b"/>
            <a:pathLst>
              <a:path w="2426593" h="2408899">
                <a:moveTo>
                  <a:pt x="0" y="0"/>
                </a:moveTo>
                <a:lnTo>
                  <a:pt x="2426593" y="0"/>
                </a:lnTo>
                <a:lnTo>
                  <a:pt x="2426593" y="2408899"/>
                </a:lnTo>
                <a:lnTo>
                  <a:pt x="0" y="2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945" t="-3665" r="-37978" b="-20635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111677" y="2884521"/>
            <a:ext cx="2426593" cy="2408899"/>
          </a:xfrm>
          <a:custGeom>
            <a:avLst/>
            <a:gdLst/>
            <a:ahLst/>
            <a:cxnLst/>
            <a:rect l="l" t="t" r="r" b="b"/>
            <a:pathLst>
              <a:path w="2426593" h="2408899">
                <a:moveTo>
                  <a:pt x="0" y="0"/>
                </a:moveTo>
                <a:lnTo>
                  <a:pt x="2426593" y="0"/>
                </a:lnTo>
                <a:lnTo>
                  <a:pt x="2426593" y="2408899"/>
                </a:lnTo>
                <a:lnTo>
                  <a:pt x="0" y="2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212" t="-6597" r="-55218" b="-23421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325563" y="6743447"/>
            <a:ext cx="1836638" cy="1823246"/>
          </a:xfrm>
          <a:custGeom>
            <a:avLst/>
            <a:gdLst/>
            <a:ahLst/>
            <a:cxnLst/>
            <a:rect l="l" t="t" r="r" b="b"/>
            <a:pathLst>
              <a:path w="1836638" h="1823246">
                <a:moveTo>
                  <a:pt x="0" y="0"/>
                </a:moveTo>
                <a:lnTo>
                  <a:pt x="1836639" y="0"/>
                </a:lnTo>
                <a:lnTo>
                  <a:pt x="1836639" y="1823246"/>
                </a:lnTo>
                <a:lnTo>
                  <a:pt x="0" y="18232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460" t="-13269" r="-63933" b="-21430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252249" y="8753551"/>
            <a:ext cx="2097095" cy="21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668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Maritoni Pastoral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61618" y="8895096"/>
            <a:ext cx="1678358" cy="26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1515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1,165,911 Steps</a:t>
            </a:r>
          </a:p>
        </p:txBody>
      </p:sp>
      <p:sp>
        <p:nvSpPr>
          <p:cNvPr id="32" name="Freeform 32"/>
          <p:cNvSpPr/>
          <p:nvPr/>
        </p:nvSpPr>
        <p:spPr>
          <a:xfrm>
            <a:off x="6967338" y="7246011"/>
            <a:ext cx="1836638" cy="1823246"/>
          </a:xfrm>
          <a:custGeom>
            <a:avLst/>
            <a:gdLst/>
            <a:ahLst/>
            <a:cxnLst/>
            <a:rect l="l" t="t" r="r" b="b"/>
            <a:pathLst>
              <a:path w="1836638" h="1823246">
                <a:moveTo>
                  <a:pt x="0" y="0"/>
                </a:moveTo>
                <a:lnTo>
                  <a:pt x="1836638" y="0"/>
                </a:lnTo>
                <a:lnTo>
                  <a:pt x="1836638" y="1823246"/>
                </a:lnTo>
                <a:lnTo>
                  <a:pt x="0" y="18232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43125" r="-129884" b="-11397"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6894024" y="9256116"/>
            <a:ext cx="2097095" cy="21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668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Doris Torres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03392" y="9397661"/>
            <a:ext cx="1678358" cy="26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1515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1,128,795 Steps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638509" y="6751977"/>
            <a:ext cx="1836638" cy="1823246"/>
          </a:xfrm>
          <a:custGeom>
            <a:avLst/>
            <a:gdLst/>
            <a:ahLst/>
            <a:cxnLst/>
            <a:rect l="l" t="t" r="r" b="b"/>
            <a:pathLst>
              <a:path w="1836638" h="1823246">
                <a:moveTo>
                  <a:pt x="0" y="0"/>
                </a:moveTo>
                <a:lnTo>
                  <a:pt x="1836638" y="0"/>
                </a:lnTo>
                <a:lnTo>
                  <a:pt x="1836638" y="1823246"/>
                </a:lnTo>
                <a:lnTo>
                  <a:pt x="0" y="1823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805" t="-2211" r="-53238" b="-43007"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9565194" y="8762082"/>
            <a:ext cx="2097095" cy="21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8"/>
              </a:lnSpc>
            </a:pPr>
            <a:r>
              <a:rPr lang="en-US" sz="1668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Judith Lagatic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74563" y="8903627"/>
            <a:ext cx="1678358" cy="26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1515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1,102,182 Steps</a:t>
            </a:r>
          </a:p>
        </p:txBody>
      </p:sp>
      <p:sp>
        <p:nvSpPr>
          <p:cNvPr id="38" name="Freeform 38"/>
          <p:cNvSpPr/>
          <p:nvPr/>
        </p:nvSpPr>
        <p:spPr>
          <a:xfrm>
            <a:off x="12308015" y="7253781"/>
            <a:ext cx="1836638" cy="1823246"/>
          </a:xfrm>
          <a:custGeom>
            <a:avLst/>
            <a:gdLst/>
            <a:ahLst/>
            <a:cxnLst/>
            <a:rect l="l" t="t" r="r" b="b"/>
            <a:pathLst>
              <a:path w="1836638" h="1823246">
                <a:moveTo>
                  <a:pt x="0" y="0"/>
                </a:moveTo>
                <a:lnTo>
                  <a:pt x="1836638" y="0"/>
                </a:lnTo>
                <a:lnTo>
                  <a:pt x="1836638" y="1823246"/>
                </a:lnTo>
                <a:lnTo>
                  <a:pt x="0" y="18232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1466" t="-37117" r="-32395" b="-6634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234701" y="9278583"/>
            <a:ext cx="2097095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Rebecca Pimentel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444070" y="9405431"/>
            <a:ext cx="1678358" cy="26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1515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1,011,364 Steps</a:t>
            </a:r>
          </a:p>
        </p:txBody>
      </p:sp>
      <p:sp>
        <p:nvSpPr>
          <p:cNvPr id="41" name="Freeform 41"/>
          <p:cNvSpPr/>
          <p:nvPr/>
        </p:nvSpPr>
        <p:spPr>
          <a:xfrm rot="-1454371">
            <a:off x="3133183" y="2327554"/>
            <a:ext cx="1199209" cy="906840"/>
          </a:xfrm>
          <a:custGeom>
            <a:avLst/>
            <a:gdLst/>
            <a:ahLst/>
            <a:cxnLst/>
            <a:rect l="l" t="t" r="r" b="b"/>
            <a:pathLst>
              <a:path w="1199209" h="906840">
                <a:moveTo>
                  <a:pt x="0" y="0"/>
                </a:moveTo>
                <a:lnTo>
                  <a:pt x="1199209" y="0"/>
                </a:lnTo>
                <a:lnTo>
                  <a:pt x="1199209" y="906839"/>
                </a:lnTo>
                <a:lnTo>
                  <a:pt x="0" y="9068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097575">
            <a:off x="4007762" y="6456581"/>
            <a:ext cx="857369" cy="904874"/>
          </a:xfrm>
          <a:custGeom>
            <a:avLst/>
            <a:gdLst/>
            <a:ahLst/>
            <a:cxnLst/>
            <a:rect l="l" t="t" r="r" b="b"/>
            <a:pathLst>
              <a:path w="857369" h="904874">
                <a:moveTo>
                  <a:pt x="0" y="0"/>
                </a:moveTo>
                <a:lnTo>
                  <a:pt x="857369" y="0"/>
                </a:lnTo>
                <a:lnTo>
                  <a:pt x="857369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3610796" y="5455345"/>
            <a:ext cx="2770712" cy="25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0"/>
              </a:lnSpc>
            </a:pPr>
            <a:r>
              <a:rPr lang="en-US" sz="1940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Aaron Fernandez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887417" y="5736162"/>
            <a:ext cx="2217470" cy="30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3"/>
              </a:lnSpc>
            </a:pPr>
            <a:r>
              <a:rPr lang="en-US" sz="1738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2,668,244 Steps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969871" y="5452081"/>
            <a:ext cx="2770712" cy="25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0"/>
              </a:lnSpc>
            </a:pPr>
            <a:r>
              <a:rPr lang="en-US" sz="1940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Nido Dequino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246492" y="5732897"/>
            <a:ext cx="2217470" cy="30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3"/>
              </a:lnSpc>
            </a:pPr>
            <a:r>
              <a:rPr lang="en-US" sz="1738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1,606,834 Steps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939617" y="5455345"/>
            <a:ext cx="2770712" cy="25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0"/>
              </a:lnSpc>
            </a:pPr>
            <a:r>
              <a:rPr lang="en-US" sz="1940" b="1">
                <a:solidFill>
                  <a:srgbClr val="12372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Jose Orillaneda Jr.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216238" y="5736162"/>
            <a:ext cx="2217470" cy="30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3"/>
              </a:lnSpc>
            </a:pPr>
            <a:r>
              <a:rPr lang="en-US" sz="1738">
                <a:solidFill>
                  <a:srgbClr val="12372A"/>
                </a:solidFill>
                <a:latin typeface="Montserrat"/>
                <a:ea typeface="Montserrat"/>
                <a:cs typeface="Montserrat"/>
                <a:sym typeface="Montserrat"/>
              </a:rPr>
              <a:t>1,330,932 Steps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436446" y="986235"/>
            <a:ext cx="10237536" cy="7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1"/>
              </a:lnSpc>
            </a:pPr>
            <a:r>
              <a:rPr lang="en-US" sz="5599" b="1">
                <a:solidFill>
                  <a:srgbClr val="43685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4TH QUARTER  MILLIONAIRES</a:t>
            </a:r>
          </a:p>
        </p:txBody>
      </p:sp>
      <p:sp>
        <p:nvSpPr>
          <p:cNvPr id="50" name="Freeform 50"/>
          <p:cNvSpPr/>
          <p:nvPr/>
        </p:nvSpPr>
        <p:spPr>
          <a:xfrm rot="-1097575">
            <a:off x="6709220" y="6891830"/>
            <a:ext cx="857369" cy="904874"/>
          </a:xfrm>
          <a:custGeom>
            <a:avLst/>
            <a:gdLst/>
            <a:ahLst/>
            <a:cxnLst/>
            <a:rect l="l" t="t" r="r" b="b"/>
            <a:pathLst>
              <a:path w="857369" h="904874">
                <a:moveTo>
                  <a:pt x="0" y="0"/>
                </a:moveTo>
                <a:lnTo>
                  <a:pt x="857369" y="0"/>
                </a:lnTo>
                <a:lnTo>
                  <a:pt x="857369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-1097575">
            <a:off x="9264345" y="6408956"/>
            <a:ext cx="857369" cy="904874"/>
          </a:xfrm>
          <a:custGeom>
            <a:avLst/>
            <a:gdLst/>
            <a:ahLst/>
            <a:cxnLst/>
            <a:rect l="l" t="t" r="r" b="b"/>
            <a:pathLst>
              <a:path w="857369" h="904874">
                <a:moveTo>
                  <a:pt x="0" y="0"/>
                </a:moveTo>
                <a:lnTo>
                  <a:pt x="857369" y="0"/>
                </a:lnTo>
                <a:lnTo>
                  <a:pt x="857369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-1097575">
            <a:off x="12057029" y="6973082"/>
            <a:ext cx="857369" cy="904874"/>
          </a:xfrm>
          <a:custGeom>
            <a:avLst/>
            <a:gdLst/>
            <a:ahLst/>
            <a:cxnLst/>
            <a:rect l="l" t="t" r="r" b="b"/>
            <a:pathLst>
              <a:path w="857369" h="904874">
                <a:moveTo>
                  <a:pt x="0" y="0"/>
                </a:moveTo>
                <a:lnTo>
                  <a:pt x="857369" y="0"/>
                </a:lnTo>
                <a:lnTo>
                  <a:pt x="857369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-1454371">
            <a:off x="7655629" y="2481658"/>
            <a:ext cx="865567" cy="654541"/>
          </a:xfrm>
          <a:custGeom>
            <a:avLst/>
            <a:gdLst/>
            <a:ahLst/>
            <a:cxnLst/>
            <a:rect l="l" t="t" r="r" b="b"/>
            <a:pathLst>
              <a:path w="865567" h="654541">
                <a:moveTo>
                  <a:pt x="0" y="0"/>
                </a:moveTo>
                <a:lnTo>
                  <a:pt x="865568" y="0"/>
                </a:lnTo>
                <a:lnTo>
                  <a:pt x="865568" y="654540"/>
                </a:lnTo>
                <a:lnTo>
                  <a:pt x="0" y="654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-1454371">
            <a:off x="11783454" y="2481658"/>
            <a:ext cx="865567" cy="654541"/>
          </a:xfrm>
          <a:custGeom>
            <a:avLst/>
            <a:gdLst/>
            <a:ahLst/>
            <a:cxnLst/>
            <a:rect l="l" t="t" r="r" b="b"/>
            <a:pathLst>
              <a:path w="865567" h="654541">
                <a:moveTo>
                  <a:pt x="0" y="0"/>
                </a:moveTo>
                <a:lnTo>
                  <a:pt x="865568" y="0"/>
                </a:lnTo>
                <a:lnTo>
                  <a:pt x="865568" y="654540"/>
                </a:lnTo>
                <a:lnTo>
                  <a:pt x="0" y="654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 descr="Rectangle Rounded Basic Shape"/>
          <p:cNvSpPr/>
          <p:nvPr/>
        </p:nvSpPr>
        <p:spPr>
          <a:xfrm rot="-1059828">
            <a:off x="-1586200" y="-687905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3358"/>
            </a:stretch>
          </a:blipFill>
        </p:spPr>
      </p:sp>
      <p:sp>
        <p:nvSpPr>
          <p:cNvPr id="4" name="Freeform 4" descr="Rectangle Rounded Basic Shape"/>
          <p:cNvSpPr/>
          <p:nvPr/>
        </p:nvSpPr>
        <p:spPr>
          <a:xfrm>
            <a:off x="15877043" y="8800295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3" y="0"/>
                </a:lnTo>
                <a:lnTo>
                  <a:pt x="4035613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424044" y="5143500"/>
            <a:ext cx="9160754" cy="4489599"/>
            <a:chOff x="0" y="0"/>
            <a:chExt cx="12214339" cy="598613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 t="17287" b="17287"/>
            <a:stretch>
              <a:fillRect/>
            </a:stretch>
          </p:blipFill>
          <p:spPr>
            <a:xfrm>
              <a:off x="0" y="0"/>
              <a:ext cx="12214339" cy="598613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3727208"/>
            <a:ext cx="5034819" cy="5905890"/>
            <a:chOff x="0" y="0"/>
            <a:chExt cx="6713092" cy="78745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 t="6065" b="6065"/>
            <a:stretch>
              <a:fillRect/>
            </a:stretch>
          </p:blipFill>
          <p:spPr>
            <a:xfrm>
              <a:off x="0" y="0"/>
              <a:ext cx="6713092" cy="787452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2978317" y="880716"/>
            <a:ext cx="6891456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1">
                <a:solidFill>
                  <a:srgbClr val="626953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CARE AT WORK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88923" y="2719041"/>
            <a:ext cx="10278644" cy="280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en-US" sz="2999" spc="-5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On June 8, 2024, the Care at Work: Health Made Easy initiative was launched. The project is designed to be an annual event to support the health and well-being of the workforce.</a:t>
            </a:r>
          </a:p>
          <a:p>
            <a:pPr marL="0" lvl="0" indent="0" algn="just">
              <a:lnSpc>
                <a:spcPts val="4499"/>
              </a:lnSpc>
              <a:spcBef>
                <a:spcPct val="0"/>
              </a:spcBef>
            </a:pPr>
            <a:endParaRPr lang="en-US" sz="2999" spc="-53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3508518" y="2314039"/>
            <a:ext cx="8274392" cy="8545792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DBE8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441217" y="266297"/>
            <a:ext cx="2882434" cy="28824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41217" y="5557866"/>
            <a:ext cx="8797859" cy="344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46"/>
              </a:lnSpc>
            </a:pPr>
            <a:r>
              <a:rPr lang="en-US" sz="389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AMONG THE RESOURCES MONITORED WITH THE CONSUMMABLE OFFICE SUPPLY AND MATERIALS SUCH AS: </a:t>
            </a:r>
          </a:p>
          <a:p>
            <a:pPr algn="l">
              <a:lnSpc>
                <a:spcPts val="5446"/>
              </a:lnSpc>
              <a:spcBef>
                <a:spcPct val="0"/>
              </a:spcBef>
            </a:pPr>
            <a:r>
              <a:rPr lang="en-US" sz="3890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BOND PAPERS, PAPER TOWELS AND TISSUE ROLLS, AND  PRINTER INKS.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942271"/>
            <a:ext cx="11979497" cy="239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49"/>
              </a:lnSpc>
            </a:pPr>
            <a:r>
              <a:rPr lang="en-US" sz="8499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SUSTAINABILITY ON RESOURCES REPORT</a:t>
            </a:r>
          </a:p>
        </p:txBody>
      </p:sp>
      <p:sp>
        <p:nvSpPr>
          <p:cNvPr id="11" name="Freeform 11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</p:sp>
      <p:sp>
        <p:nvSpPr>
          <p:cNvPr id="12" name="Freeform 12"/>
          <p:cNvSpPr/>
          <p:nvPr/>
        </p:nvSpPr>
        <p:spPr>
          <a:xfrm rot="9531374">
            <a:off x="15732882" y="8718379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 descr="Rectangle Rounded Basic Shape"/>
          <p:cNvSpPr/>
          <p:nvPr/>
        </p:nvSpPr>
        <p:spPr>
          <a:xfrm rot="-1059828">
            <a:off x="-1586200" y="-687905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3358"/>
            </a:stretch>
          </a:blipFill>
        </p:spPr>
      </p:sp>
      <p:sp>
        <p:nvSpPr>
          <p:cNvPr id="4" name="Freeform 4" descr="Rectangle Rounded Basic Shape"/>
          <p:cNvSpPr/>
          <p:nvPr/>
        </p:nvSpPr>
        <p:spPr>
          <a:xfrm>
            <a:off x="15877043" y="8800295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3" y="0"/>
                </a:lnTo>
                <a:lnTo>
                  <a:pt x="4035613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4739886" cy="6549645"/>
            <a:chOff x="0" y="0"/>
            <a:chExt cx="6319849" cy="873286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 l="22861" r="22861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0" y="6749838"/>
            <a:ext cx="4739886" cy="3537162"/>
            <a:chOff x="0" y="0"/>
            <a:chExt cx="6319849" cy="471621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/>
            <a:srcRect l="4233" t="7669" r="15528" b="12395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908226" y="6749838"/>
            <a:ext cx="4107611" cy="3537162"/>
            <a:chOff x="0" y="0"/>
            <a:chExt cx="5476815" cy="47162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17220" t="22070" r="15696" b="907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184176" y="6749838"/>
            <a:ext cx="4107611" cy="3537162"/>
            <a:chOff x="0" y="0"/>
            <a:chExt cx="5476815" cy="471621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/>
            <a:srcRect l="17378" r="17378"/>
            <a:stretch>
              <a:fillRect/>
            </a:stretch>
          </p:blipFill>
          <p:spPr>
            <a:xfrm>
              <a:off x="0" y="0"/>
              <a:ext cx="5476815" cy="471621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3460126" y="3708418"/>
            <a:ext cx="4827874" cy="6578582"/>
            <a:chOff x="0" y="0"/>
            <a:chExt cx="6437165" cy="8771442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/>
            <a:srcRect l="7315" r="4709" b="10200"/>
            <a:stretch>
              <a:fillRect/>
            </a:stretch>
          </p:blipFill>
          <p:spPr>
            <a:xfrm>
              <a:off x="0" y="0"/>
              <a:ext cx="6437165" cy="8771442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/>
            <a:srcRect l="23317" r="23317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3460126" y="0"/>
            <a:ext cx="4827874" cy="3525551"/>
            <a:chOff x="0" y="0"/>
            <a:chExt cx="6437165" cy="470073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 l="13150" r="13150"/>
            <a:stretch>
              <a:fillRect/>
            </a:stretch>
          </p:blipFill>
          <p:spPr>
            <a:xfrm>
              <a:off x="0" y="0"/>
              <a:ext cx="6437165" cy="470073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4908226" y="0"/>
            <a:ext cx="8383562" cy="3525551"/>
            <a:chOff x="0" y="0"/>
            <a:chExt cx="11178082" cy="4700735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4"/>
            <a:srcRect t="28592" b="15336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  <p:sp>
        <p:nvSpPr>
          <p:cNvPr id="21" name="TextBox 21"/>
          <p:cNvSpPr txBox="1"/>
          <p:nvPr/>
        </p:nvSpPr>
        <p:spPr>
          <a:xfrm>
            <a:off x="5645185" y="4114800"/>
            <a:ext cx="7077983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9"/>
              </a:lnSpc>
              <a:spcBef>
                <a:spcPct val="0"/>
              </a:spcBef>
            </a:pPr>
            <a:r>
              <a:rPr lang="en-US" sz="6799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TEAM BUILDING 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44" b="-2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9082" y="0"/>
            <a:ext cx="9748450" cy="9568549"/>
            <a:chOff x="0" y="0"/>
            <a:chExt cx="2567493" cy="25201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67493" cy="2520112"/>
            </a:xfrm>
            <a:custGeom>
              <a:avLst/>
              <a:gdLst/>
              <a:ahLst/>
              <a:cxnLst/>
              <a:rect l="l" t="t" r="r" b="b"/>
              <a:pathLst>
                <a:path w="2567493" h="2520112">
                  <a:moveTo>
                    <a:pt x="0" y="0"/>
                  </a:moveTo>
                  <a:lnTo>
                    <a:pt x="2567493" y="0"/>
                  </a:lnTo>
                  <a:lnTo>
                    <a:pt x="2567493" y="2520112"/>
                  </a:lnTo>
                  <a:lnTo>
                    <a:pt x="0" y="2520112"/>
                  </a:lnTo>
                  <a:close/>
                </a:path>
              </a:pathLst>
            </a:custGeom>
            <a:solidFill>
              <a:srgbClr val="12372A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567493" cy="2567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469" y="1486344"/>
            <a:ext cx="7018613" cy="7314312"/>
            <a:chOff x="0" y="0"/>
            <a:chExt cx="1087367" cy="11331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367" cy="1133178"/>
            </a:xfrm>
            <a:custGeom>
              <a:avLst/>
              <a:gdLst/>
              <a:ahLst/>
              <a:cxnLst/>
              <a:rect l="l" t="t" r="r" b="b"/>
              <a:pathLst>
                <a:path w="1087367" h="1133178">
                  <a:moveTo>
                    <a:pt x="0" y="0"/>
                  </a:moveTo>
                  <a:lnTo>
                    <a:pt x="1087367" y="0"/>
                  </a:lnTo>
                  <a:lnTo>
                    <a:pt x="1087367" y="1133178"/>
                  </a:lnTo>
                  <a:lnTo>
                    <a:pt x="0" y="1133178"/>
                  </a:lnTo>
                  <a:close/>
                </a:path>
              </a:pathLst>
            </a:custGeom>
            <a:blipFill>
              <a:blip r:embed="rId3"/>
              <a:stretch>
                <a:fillRect l="-36068" r="-4056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312377" y="364247"/>
            <a:ext cx="1663246" cy="1663246"/>
          </a:xfrm>
          <a:custGeom>
            <a:avLst/>
            <a:gdLst/>
            <a:ahLst/>
            <a:cxnLst/>
            <a:rect l="l" t="t" r="r" b="b"/>
            <a:pathLst>
              <a:path w="1663246" h="1663246">
                <a:moveTo>
                  <a:pt x="0" y="0"/>
                </a:moveTo>
                <a:lnTo>
                  <a:pt x="1663246" y="0"/>
                </a:lnTo>
                <a:lnTo>
                  <a:pt x="1663246" y="1663246"/>
                </a:lnTo>
                <a:lnTo>
                  <a:pt x="0" y="1663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461516" y="3359169"/>
            <a:ext cx="9066015" cy="277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49"/>
              </a:lnSpc>
            </a:pPr>
            <a:r>
              <a:rPr lang="en-US" sz="8499" b="1" spc="254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ENVIRONMENT  UPDATES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1516" y="2287740"/>
            <a:ext cx="4965126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</a:pPr>
            <a:r>
              <a:rPr lang="en-US" sz="2400" spc="240">
                <a:solidFill>
                  <a:srgbClr val="FAFAFA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STAMM INTERNATIONAL, INC.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158263" y="8293926"/>
            <a:ext cx="3686833" cy="50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840"/>
              </a:lnSpc>
            </a:pPr>
            <a:r>
              <a:rPr lang="en-US" sz="2400" spc="240">
                <a:solidFill>
                  <a:srgbClr val="FAFAFA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12 April, 2025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546" y="3699788"/>
            <a:ext cx="9050408" cy="6000063"/>
            <a:chOff x="0" y="0"/>
            <a:chExt cx="1300477" cy="862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77" cy="862165"/>
            </a:xfrm>
            <a:custGeom>
              <a:avLst/>
              <a:gdLst/>
              <a:ahLst/>
              <a:cxnLst/>
              <a:rect l="l" t="t" r="r" b="b"/>
              <a:pathLst>
                <a:path w="1300477" h="862165">
                  <a:moveTo>
                    <a:pt x="0" y="0"/>
                  </a:moveTo>
                  <a:lnTo>
                    <a:pt x="1300477" y="0"/>
                  </a:lnTo>
                  <a:lnTo>
                    <a:pt x="1300477" y="862165"/>
                  </a:lnTo>
                  <a:lnTo>
                    <a:pt x="0" y="862165"/>
                  </a:lnTo>
                  <a:close/>
                </a:path>
              </a:pathLst>
            </a:custGeom>
            <a:blipFill>
              <a:blip r:embed="rId2"/>
              <a:stretch>
                <a:fillRect l="-9061" r="-9061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627904" y="240478"/>
            <a:ext cx="2197826" cy="2042690"/>
          </a:xfrm>
          <a:custGeom>
            <a:avLst/>
            <a:gdLst/>
            <a:ahLst/>
            <a:cxnLst/>
            <a:rect l="l" t="t" r="r" b="b"/>
            <a:pathLst>
              <a:path w="2197826" h="2042690">
                <a:moveTo>
                  <a:pt x="0" y="0"/>
                </a:moveTo>
                <a:lnTo>
                  <a:pt x="2197826" y="0"/>
                </a:lnTo>
                <a:lnTo>
                  <a:pt x="2197826" y="2042689"/>
                </a:lnTo>
                <a:lnTo>
                  <a:pt x="0" y="2042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18" r="-1712" b="-471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589011" y="3801106"/>
            <a:ext cx="6484620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GREENING THE WORKPLACE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15791" y="3636002"/>
            <a:ext cx="916020" cy="75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4399" b="1" spc="351">
                <a:solidFill>
                  <a:srgbClr val="43685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89011" y="4888230"/>
            <a:ext cx="6484620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GLOBAL BEACH CLEAN 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15791" y="4723126"/>
            <a:ext cx="916020" cy="75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4399" b="1" spc="351">
                <a:solidFill>
                  <a:srgbClr val="43685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89011" y="5979795"/>
            <a:ext cx="6484620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TREE PLANTING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15791" y="5755450"/>
            <a:ext cx="916020" cy="75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4399" b="1" spc="351">
                <a:solidFill>
                  <a:srgbClr val="43685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89011" y="6952877"/>
            <a:ext cx="6484620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TREE PLANTING WITH PMTLAI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5791" y="6787773"/>
            <a:ext cx="916020" cy="75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4399" b="1" spc="351">
                <a:solidFill>
                  <a:srgbClr val="43685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89011" y="7828547"/>
            <a:ext cx="6484620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b="1" spc="24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INTERNATIONAL COASTAL CLEANUP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15791" y="7819022"/>
            <a:ext cx="916020" cy="75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9"/>
              </a:lnSpc>
            </a:pPr>
            <a:r>
              <a:rPr lang="en-US" sz="4399" b="1" spc="351">
                <a:solidFill>
                  <a:srgbClr val="43685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58591" y="1369052"/>
            <a:ext cx="11801374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0"/>
              </a:lnSpc>
            </a:pPr>
            <a:r>
              <a:rPr lang="en-US" sz="5300" b="1" spc="159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SUSTAINABILITY ON ENVIRONMENT REPORT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7904" y="2468599"/>
            <a:ext cx="5810787" cy="581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9"/>
              </a:lnSpc>
            </a:pPr>
            <a:r>
              <a:rPr lang="en-US" sz="2799" spc="279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STAMM INTERNATIONAL, INC.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991"/>
            <a:ext cx="5877268" cy="10440665"/>
            <a:chOff x="0" y="0"/>
            <a:chExt cx="910543" cy="16175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0543" cy="1617532"/>
            </a:xfrm>
            <a:custGeom>
              <a:avLst/>
              <a:gdLst/>
              <a:ahLst/>
              <a:cxnLst/>
              <a:rect l="l" t="t" r="r" b="b"/>
              <a:pathLst>
                <a:path w="910543" h="1617532">
                  <a:moveTo>
                    <a:pt x="0" y="0"/>
                  </a:moveTo>
                  <a:lnTo>
                    <a:pt x="910543" y="0"/>
                  </a:lnTo>
                  <a:lnTo>
                    <a:pt x="910543" y="1617532"/>
                  </a:lnTo>
                  <a:lnTo>
                    <a:pt x="0" y="1617532"/>
                  </a:lnTo>
                  <a:close/>
                </a:path>
              </a:pathLst>
            </a:custGeom>
            <a:blipFill>
              <a:blip r:embed="rId2"/>
              <a:stretch>
                <a:fillRect l="-16616" r="-166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5918352" y="6607608"/>
            <a:ext cx="1049293" cy="765984"/>
          </a:xfrm>
          <a:custGeom>
            <a:avLst/>
            <a:gdLst/>
            <a:ahLst/>
            <a:cxnLst/>
            <a:rect l="l" t="t" r="r" b="b"/>
            <a:pathLst>
              <a:path w="1049293" h="765984">
                <a:moveTo>
                  <a:pt x="0" y="0"/>
                </a:moveTo>
                <a:lnTo>
                  <a:pt x="1049293" y="0"/>
                </a:lnTo>
                <a:lnTo>
                  <a:pt x="1049293" y="765984"/>
                </a:lnTo>
                <a:lnTo>
                  <a:pt x="0" y="765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20281" y="3930042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532" y="3930042"/>
            <a:ext cx="4918932" cy="6558576"/>
          </a:xfrm>
          <a:custGeom>
            <a:avLst/>
            <a:gdLst/>
            <a:ahLst/>
            <a:cxnLst/>
            <a:rect l="l" t="t" r="r" b="b"/>
            <a:pathLst>
              <a:path w="4918932" h="6558576">
                <a:moveTo>
                  <a:pt x="0" y="0"/>
                </a:moveTo>
                <a:lnTo>
                  <a:pt x="4918932" y="0"/>
                </a:lnTo>
                <a:lnTo>
                  <a:pt x="4918932" y="6558576"/>
                </a:lnTo>
                <a:lnTo>
                  <a:pt x="0" y="6558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77268" y="3930042"/>
            <a:ext cx="4551967" cy="6646647"/>
          </a:xfrm>
          <a:custGeom>
            <a:avLst/>
            <a:gdLst/>
            <a:ahLst/>
            <a:cxnLst/>
            <a:rect l="l" t="t" r="r" b="b"/>
            <a:pathLst>
              <a:path w="4551967" h="6646647">
                <a:moveTo>
                  <a:pt x="0" y="0"/>
                </a:moveTo>
                <a:lnTo>
                  <a:pt x="4551967" y="0"/>
                </a:lnTo>
                <a:lnTo>
                  <a:pt x="4551967" y="6646647"/>
                </a:lnTo>
                <a:lnTo>
                  <a:pt x="0" y="6646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56" r="-475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17316" y="3934027"/>
            <a:ext cx="4066217" cy="6352973"/>
          </a:xfrm>
          <a:custGeom>
            <a:avLst/>
            <a:gdLst/>
            <a:ahLst/>
            <a:cxnLst/>
            <a:rect l="l" t="t" r="r" b="b"/>
            <a:pathLst>
              <a:path w="4066217" h="6352973">
                <a:moveTo>
                  <a:pt x="0" y="0"/>
                </a:moveTo>
                <a:lnTo>
                  <a:pt x="4066216" y="0"/>
                </a:lnTo>
                <a:lnTo>
                  <a:pt x="4066216" y="6352973"/>
                </a:lnTo>
                <a:lnTo>
                  <a:pt x="0" y="6352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61" t="-10629" r="-27672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963462" y="273318"/>
            <a:ext cx="11153775" cy="29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99"/>
              </a:lnSpc>
            </a:pPr>
            <a:r>
              <a:rPr lang="en-US" sz="8999" b="1" spc="269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GREENING THE WORKPLACE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29173" y="0"/>
            <a:ext cx="3458827" cy="10287000"/>
            <a:chOff x="0" y="0"/>
            <a:chExt cx="535863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5863" cy="1593725"/>
            </a:xfrm>
            <a:custGeom>
              <a:avLst/>
              <a:gdLst/>
              <a:ahLst/>
              <a:cxnLst/>
              <a:rect l="l" t="t" r="r" b="b"/>
              <a:pathLst>
                <a:path w="535863" h="1593725">
                  <a:moveTo>
                    <a:pt x="0" y="0"/>
                  </a:moveTo>
                  <a:lnTo>
                    <a:pt x="535863" y="0"/>
                  </a:lnTo>
                  <a:lnTo>
                    <a:pt x="53586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61529" r="-6152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011228" y="0"/>
            <a:ext cx="3458827" cy="4976083"/>
            <a:chOff x="0" y="0"/>
            <a:chExt cx="535863" cy="7709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5863" cy="770925"/>
            </a:xfrm>
            <a:custGeom>
              <a:avLst/>
              <a:gdLst/>
              <a:ahLst/>
              <a:cxnLst/>
              <a:rect l="l" t="t" r="r" b="b"/>
              <a:pathLst>
                <a:path w="535863" h="770925">
                  <a:moveTo>
                    <a:pt x="0" y="0"/>
                  </a:moveTo>
                  <a:lnTo>
                    <a:pt x="535863" y="0"/>
                  </a:lnTo>
                  <a:lnTo>
                    <a:pt x="535863" y="770925"/>
                  </a:lnTo>
                  <a:lnTo>
                    <a:pt x="0" y="770925"/>
                  </a:lnTo>
                  <a:close/>
                </a:path>
              </a:pathLst>
            </a:custGeom>
            <a:blipFill>
              <a:blip r:embed="rId3"/>
              <a:stretch>
                <a:fillRect l="-67244" r="-67244" b="-2224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011228" y="5310917"/>
            <a:ext cx="3458827" cy="4976083"/>
            <a:chOff x="0" y="0"/>
            <a:chExt cx="535863" cy="770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5863" cy="770925"/>
            </a:xfrm>
            <a:custGeom>
              <a:avLst/>
              <a:gdLst/>
              <a:ahLst/>
              <a:cxnLst/>
              <a:rect l="l" t="t" r="r" b="b"/>
              <a:pathLst>
                <a:path w="535863" h="770925">
                  <a:moveTo>
                    <a:pt x="0" y="0"/>
                  </a:moveTo>
                  <a:lnTo>
                    <a:pt x="535863" y="0"/>
                  </a:lnTo>
                  <a:lnTo>
                    <a:pt x="535863" y="770925"/>
                  </a:lnTo>
                  <a:lnTo>
                    <a:pt x="0" y="770925"/>
                  </a:lnTo>
                  <a:close/>
                </a:path>
              </a:pathLst>
            </a:custGeom>
            <a:blipFill>
              <a:blip r:embed="rId4"/>
              <a:stretch>
                <a:fillRect l="-3884" r="-388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0"/>
            <a:ext cx="10398175" cy="5830126"/>
          </a:xfrm>
          <a:custGeom>
            <a:avLst/>
            <a:gdLst/>
            <a:ahLst/>
            <a:cxnLst/>
            <a:rect l="l" t="t" r="r" b="b"/>
            <a:pathLst>
              <a:path w="10398175" h="5830126">
                <a:moveTo>
                  <a:pt x="0" y="0"/>
                </a:moveTo>
                <a:lnTo>
                  <a:pt x="10398175" y="0"/>
                </a:lnTo>
                <a:lnTo>
                  <a:pt x="10398175" y="5830126"/>
                </a:lnTo>
                <a:lnTo>
                  <a:pt x="0" y="5830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76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3010" y="6827379"/>
            <a:ext cx="10890901" cy="2603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99"/>
              </a:lnSpc>
            </a:pPr>
            <a:r>
              <a:rPr lang="en-US" sz="7999" b="1" spc="239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GLOBAL BEACH CLEAN UP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88233" y="3781057"/>
            <a:ext cx="4913396" cy="6505943"/>
            <a:chOff x="0" y="0"/>
            <a:chExt cx="761214" cy="1007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1214" cy="1007941"/>
            </a:xfrm>
            <a:custGeom>
              <a:avLst/>
              <a:gdLst/>
              <a:ahLst/>
              <a:cxnLst/>
              <a:rect l="l" t="t" r="r" b="b"/>
              <a:pathLst>
                <a:path w="761214" h="1007941">
                  <a:moveTo>
                    <a:pt x="0" y="0"/>
                  </a:moveTo>
                  <a:lnTo>
                    <a:pt x="761214" y="0"/>
                  </a:lnTo>
                  <a:lnTo>
                    <a:pt x="761214" y="1007941"/>
                  </a:lnTo>
                  <a:lnTo>
                    <a:pt x="0" y="1007941"/>
                  </a:lnTo>
                  <a:close/>
                </a:path>
              </a:pathLst>
            </a:custGeom>
            <a:blipFill>
              <a:blip r:embed="rId2"/>
              <a:stretch>
                <a:fillRect t="-347" b="-34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19394" y="633235"/>
            <a:ext cx="8260659" cy="3027916"/>
            <a:chOff x="0" y="0"/>
            <a:chExt cx="1279792" cy="4691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9792" cy="469103"/>
            </a:xfrm>
            <a:custGeom>
              <a:avLst/>
              <a:gdLst/>
              <a:ahLst/>
              <a:cxnLst/>
              <a:rect l="l" t="t" r="r" b="b"/>
              <a:pathLst>
                <a:path w="1279792" h="469103">
                  <a:moveTo>
                    <a:pt x="0" y="0"/>
                  </a:moveTo>
                  <a:lnTo>
                    <a:pt x="1279792" y="0"/>
                  </a:lnTo>
                  <a:lnTo>
                    <a:pt x="1279792" y="469103"/>
                  </a:lnTo>
                  <a:lnTo>
                    <a:pt x="0" y="469103"/>
                  </a:lnTo>
                  <a:close/>
                </a:path>
              </a:pathLst>
            </a:custGeom>
            <a:blipFill>
              <a:blip r:embed="rId3"/>
              <a:stretch>
                <a:fillRect t="-198573" b="-6518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0" y="4064110"/>
            <a:ext cx="7244820" cy="5424327"/>
          </a:xfrm>
          <a:custGeom>
            <a:avLst/>
            <a:gdLst/>
            <a:ahLst/>
            <a:cxnLst/>
            <a:rect l="l" t="t" r="r" b="b"/>
            <a:pathLst>
              <a:path w="7244820" h="5424327">
                <a:moveTo>
                  <a:pt x="0" y="0"/>
                </a:moveTo>
                <a:lnTo>
                  <a:pt x="7244820" y="0"/>
                </a:lnTo>
                <a:lnTo>
                  <a:pt x="7244820" y="5424327"/>
                </a:lnTo>
                <a:lnTo>
                  <a:pt x="0" y="5424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29415" y="4474987"/>
            <a:ext cx="8640256" cy="5246384"/>
          </a:xfrm>
          <a:custGeom>
            <a:avLst/>
            <a:gdLst/>
            <a:ahLst/>
            <a:cxnLst/>
            <a:rect l="l" t="t" r="r" b="b"/>
            <a:pathLst>
              <a:path w="8640256" h="5246384">
                <a:moveTo>
                  <a:pt x="0" y="0"/>
                </a:moveTo>
                <a:lnTo>
                  <a:pt x="8640256" y="0"/>
                </a:lnTo>
                <a:lnTo>
                  <a:pt x="8640256" y="5246384"/>
                </a:lnTo>
                <a:lnTo>
                  <a:pt x="0" y="5246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15" r="-401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661386" y="962025"/>
            <a:ext cx="9626614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</a:pPr>
            <a:r>
              <a:rPr lang="en-US" sz="6000" b="1" spc="179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TREE PLANTING ACTIVTY WITH PMTLAI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016" y="7884372"/>
            <a:ext cx="18333016" cy="2402628"/>
            <a:chOff x="0" y="0"/>
            <a:chExt cx="4828449" cy="6327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8449" cy="632791"/>
            </a:xfrm>
            <a:custGeom>
              <a:avLst/>
              <a:gdLst/>
              <a:ahLst/>
              <a:cxnLst/>
              <a:rect l="l" t="t" r="r" b="b"/>
              <a:pathLst>
                <a:path w="4828449" h="632791">
                  <a:moveTo>
                    <a:pt x="0" y="0"/>
                  </a:moveTo>
                  <a:lnTo>
                    <a:pt x="4828449" y="0"/>
                  </a:lnTo>
                  <a:lnTo>
                    <a:pt x="4828449" y="632791"/>
                  </a:lnTo>
                  <a:lnTo>
                    <a:pt x="0" y="632791"/>
                  </a:lnTo>
                  <a:close/>
                </a:path>
              </a:pathLst>
            </a:custGeom>
            <a:solidFill>
              <a:srgbClr val="12372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28449" cy="680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004" y="1338978"/>
            <a:ext cx="8400550" cy="6537910"/>
            <a:chOff x="0" y="0"/>
            <a:chExt cx="1797305" cy="1398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97305" cy="1398792"/>
            </a:xfrm>
            <a:custGeom>
              <a:avLst/>
              <a:gdLst/>
              <a:ahLst/>
              <a:cxnLst/>
              <a:rect l="l" t="t" r="r" b="b"/>
              <a:pathLst>
                <a:path w="1797305" h="1398792">
                  <a:moveTo>
                    <a:pt x="0" y="0"/>
                  </a:moveTo>
                  <a:lnTo>
                    <a:pt x="1797305" y="0"/>
                  </a:lnTo>
                  <a:lnTo>
                    <a:pt x="1797305" y="1398792"/>
                  </a:lnTo>
                  <a:lnTo>
                    <a:pt x="0" y="1398792"/>
                  </a:lnTo>
                  <a:close/>
                </a:path>
              </a:pathLst>
            </a:custGeom>
            <a:blipFill>
              <a:blip r:embed="rId2"/>
              <a:stretch>
                <a:fillRect l="-1884" r="-188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003005" y="0"/>
            <a:ext cx="6284995" cy="4660700"/>
            <a:chOff x="0" y="0"/>
            <a:chExt cx="1655307" cy="12275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5307" cy="1227510"/>
            </a:xfrm>
            <a:custGeom>
              <a:avLst/>
              <a:gdLst/>
              <a:ahLst/>
              <a:cxnLst/>
              <a:rect l="l" t="t" r="r" b="b"/>
              <a:pathLst>
                <a:path w="1655307" h="1227510">
                  <a:moveTo>
                    <a:pt x="0" y="0"/>
                  </a:moveTo>
                  <a:lnTo>
                    <a:pt x="1655307" y="0"/>
                  </a:lnTo>
                  <a:lnTo>
                    <a:pt x="1655307" y="1227510"/>
                  </a:lnTo>
                  <a:lnTo>
                    <a:pt x="0" y="12275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55307" cy="1275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79023" y="6316175"/>
            <a:ext cx="6701143" cy="3348974"/>
            <a:chOff x="0" y="0"/>
            <a:chExt cx="1764910" cy="8820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64910" cy="882034"/>
            </a:xfrm>
            <a:custGeom>
              <a:avLst/>
              <a:gdLst/>
              <a:ahLst/>
              <a:cxnLst/>
              <a:rect l="l" t="t" r="r" b="b"/>
              <a:pathLst>
                <a:path w="1764910" h="882034">
                  <a:moveTo>
                    <a:pt x="0" y="0"/>
                  </a:moveTo>
                  <a:lnTo>
                    <a:pt x="1764910" y="0"/>
                  </a:lnTo>
                  <a:lnTo>
                    <a:pt x="1764910" y="882034"/>
                  </a:lnTo>
                  <a:lnTo>
                    <a:pt x="0" y="882034"/>
                  </a:lnTo>
                  <a:close/>
                </a:path>
              </a:pathLst>
            </a:custGeom>
            <a:solidFill>
              <a:srgbClr val="43685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764910" cy="929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712623" y="3623906"/>
            <a:ext cx="2575377" cy="6436802"/>
          </a:xfrm>
          <a:custGeom>
            <a:avLst/>
            <a:gdLst/>
            <a:ahLst/>
            <a:cxnLst/>
            <a:rect l="l" t="t" r="r" b="b"/>
            <a:pathLst>
              <a:path w="2575377" h="6436802">
                <a:moveTo>
                  <a:pt x="0" y="0"/>
                </a:moveTo>
                <a:lnTo>
                  <a:pt x="2575377" y="0"/>
                </a:lnTo>
                <a:lnTo>
                  <a:pt x="2575377" y="6436802"/>
                </a:lnTo>
                <a:lnTo>
                  <a:pt x="0" y="6436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612" t="-13423" r="-15336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10314" y="2616677"/>
            <a:ext cx="3702309" cy="7048472"/>
          </a:xfrm>
          <a:custGeom>
            <a:avLst/>
            <a:gdLst/>
            <a:ahLst/>
            <a:cxnLst/>
            <a:rect l="l" t="t" r="r" b="b"/>
            <a:pathLst>
              <a:path w="3702309" h="7048472">
                <a:moveTo>
                  <a:pt x="0" y="0"/>
                </a:moveTo>
                <a:lnTo>
                  <a:pt x="3702309" y="0"/>
                </a:lnTo>
                <a:lnTo>
                  <a:pt x="3702309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116" r="-1166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54079" y="2096886"/>
            <a:ext cx="3439401" cy="7568262"/>
          </a:xfrm>
          <a:custGeom>
            <a:avLst/>
            <a:gdLst/>
            <a:ahLst/>
            <a:cxnLst/>
            <a:rect l="l" t="t" r="r" b="b"/>
            <a:pathLst>
              <a:path w="3439401" h="7568262">
                <a:moveTo>
                  <a:pt x="0" y="0"/>
                </a:moveTo>
                <a:lnTo>
                  <a:pt x="3439401" y="0"/>
                </a:lnTo>
                <a:lnTo>
                  <a:pt x="3439401" y="7568263"/>
                </a:lnTo>
                <a:lnTo>
                  <a:pt x="0" y="7568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4757" r="-8863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814413" y="-76200"/>
            <a:ext cx="10890901" cy="128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99"/>
              </a:lnSpc>
            </a:pPr>
            <a:r>
              <a:rPr lang="en-US" sz="7999" b="1" spc="239">
                <a:solidFill>
                  <a:srgbClr val="12372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TREE PLANTING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2173" y="0"/>
            <a:ext cx="15163654" cy="6349499"/>
            <a:chOff x="0" y="0"/>
            <a:chExt cx="2349247" cy="983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9247" cy="983704"/>
            </a:xfrm>
            <a:custGeom>
              <a:avLst/>
              <a:gdLst/>
              <a:ahLst/>
              <a:cxnLst/>
              <a:rect l="l" t="t" r="r" b="b"/>
              <a:pathLst>
                <a:path w="2349247" h="983704">
                  <a:moveTo>
                    <a:pt x="0" y="0"/>
                  </a:moveTo>
                  <a:lnTo>
                    <a:pt x="2349247" y="0"/>
                  </a:lnTo>
                  <a:lnTo>
                    <a:pt x="2349247" y="983704"/>
                  </a:lnTo>
                  <a:lnTo>
                    <a:pt x="0" y="983704"/>
                  </a:lnTo>
                  <a:close/>
                </a:path>
              </a:pathLst>
            </a:custGeom>
            <a:blipFill>
              <a:blip r:embed="rId2"/>
              <a:stretch>
                <a:fillRect t="-39556" b="-3955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62173" y="0"/>
            <a:ext cx="15163654" cy="2663725"/>
            <a:chOff x="0" y="0"/>
            <a:chExt cx="3993720" cy="7015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3720" cy="701557"/>
            </a:xfrm>
            <a:custGeom>
              <a:avLst/>
              <a:gdLst/>
              <a:ahLst/>
              <a:cxnLst/>
              <a:rect l="l" t="t" r="r" b="b"/>
              <a:pathLst>
                <a:path w="3993720" h="701557">
                  <a:moveTo>
                    <a:pt x="0" y="0"/>
                  </a:moveTo>
                  <a:lnTo>
                    <a:pt x="3993720" y="0"/>
                  </a:lnTo>
                  <a:lnTo>
                    <a:pt x="3993720" y="701557"/>
                  </a:lnTo>
                  <a:lnTo>
                    <a:pt x="0" y="701557"/>
                  </a:lnTo>
                  <a:close/>
                </a:path>
              </a:pathLst>
            </a:custGeom>
            <a:solidFill>
              <a:srgbClr val="12372A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993720" cy="749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62173" y="6349499"/>
            <a:ext cx="15163654" cy="4803544"/>
            <a:chOff x="0" y="0"/>
            <a:chExt cx="3993720" cy="12651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93720" cy="1265131"/>
            </a:xfrm>
            <a:custGeom>
              <a:avLst/>
              <a:gdLst/>
              <a:ahLst/>
              <a:cxnLst/>
              <a:rect l="l" t="t" r="r" b="b"/>
              <a:pathLst>
                <a:path w="3993720" h="1265131">
                  <a:moveTo>
                    <a:pt x="0" y="0"/>
                  </a:moveTo>
                  <a:lnTo>
                    <a:pt x="3993720" y="0"/>
                  </a:lnTo>
                  <a:lnTo>
                    <a:pt x="3993720" y="1265131"/>
                  </a:lnTo>
                  <a:lnTo>
                    <a:pt x="0" y="1265131"/>
                  </a:lnTo>
                  <a:close/>
                </a:path>
              </a:pathLst>
            </a:custGeom>
            <a:solidFill>
              <a:srgbClr val="436850">
                <a:alpha val="94902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993720" cy="1312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6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9144000" y="4681899"/>
            <a:ext cx="0" cy="3562641"/>
          </a:xfrm>
          <a:prstGeom prst="line">
            <a:avLst/>
          </a:prstGeom>
          <a:ln w="38100" cap="flat">
            <a:solidFill>
              <a:srgbClr val="FBFAD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0406140" y="6269144"/>
            <a:ext cx="6319687" cy="3950791"/>
          </a:xfrm>
          <a:custGeom>
            <a:avLst/>
            <a:gdLst/>
            <a:ahLst/>
            <a:cxnLst/>
            <a:rect l="l" t="t" r="r" b="b"/>
            <a:pathLst>
              <a:path w="6319687" h="3950791">
                <a:moveTo>
                  <a:pt x="0" y="0"/>
                </a:moveTo>
                <a:lnTo>
                  <a:pt x="6319687" y="0"/>
                </a:lnTo>
                <a:lnTo>
                  <a:pt x="6319687" y="3950791"/>
                </a:lnTo>
                <a:lnTo>
                  <a:pt x="0" y="3950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85" b="-998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2173" y="6348693"/>
            <a:ext cx="6453156" cy="3871242"/>
          </a:xfrm>
          <a:custGeom>
            <a:avLst/>
            <a:gdLst/>
            <a:ahLst/>
            <a:cxnLst/>
            <a:rect l="l" t="t" r="r" b="b"/>
            <a:pathLst>
              <a:path w="6453156" h="3871242">
                <a:moveTo>
                  <a:pt x="0" y="0"/>
                </a:moveTo>
                <a:lnTo>
                  <a:pt x="6453156" y="0"/>
                </a:lnTo>
                <a:lnTo>
                  <a:pt x="6453156" y="3871242"/>
                </a:lnTo>
                <a:lnTo>
                  <a:pt x="0" y="3871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10" b="-1251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794236" y="6349499"/>
            <a:ext cx="2699528" cy="3870436"/>
          </a:xfrm>
          <a:custGeom>
            <a:avLst/>
            <a:gdLst/>
            <a:ahLst/>
            <a:cxnLst/>
            <a:rect l="l" t="t" r="r" b="b"/>
            <a:pathLst>
              <a:path w="2699528" h="3870436">
                <a:moveTo>
                  <a:pt x="0" y="0"/>
                </a:moveTo>
                <a:lnTo>
                  <a:pt x="2699528" y="0"/>
                </a:lnTo>
                <a:lnTo>
                  <a:pt x="2699528" y="3870436"/>
                </a:lnTo>
                <a:lnTo>
                  <a:pt x="0" y="3870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65" r="-3765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62173" y="430163"/>
            <a:ext cx="15163654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000" b="1" spc="17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INTERNATIONAL COASTAL </a:t>
            </a:r>
          </a:p>
          <a:p>
            <a:pPr marL="0" lvl="0" indent="0" algn="ctr">
              <a:lnSpc>
                <a:spcPts val="7800"/>
              </a:lnSpc>
            </a:pPr>
            <a:r>
              <a:rPr lang="en-US" sz="6000" b="1" spc="179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CLEAN  UP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</p:sp>
      <p:sp>
        <p:nvSpPr>
          <p:cNvPr id="3" name="Freeform 3"/>
          <p:cNvSpPr/>
          <p:nvPr/>
        </p:nvSpPr>
        <p:spPr>
          <a:xfrm rot="400199">
            <a:off x="22037" y="2491273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4" name="Freeform 4"/>
          <p:cNvSpPr/>
          <p:nvPr/>
        </p:nvSpPr>
        <p:spPr>
          <a:xfrm rot="-400935">
            <a:off x="3756062" y="2570980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5" name="Freeform 5"/>
          <p:cNvSpPr/>
          <p:nvPr/>
        </p:nvSpPr>
        <p:spPr>
          <a:xfrm rot="358901">
            <a:off x="7478959" y="2596095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6" name="Freeform 6"/>
          <p:cNvSpPr/>
          <p:nvPr/>
        </p:nvSpPr>
        <p:spPr>
          <a:xfrm rot="-256508">
            <a:off x="11058379" y="2643694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6" y="0"/>
                </a:lnTo>
                <a:lnTo>
                  <a:pt x="3449116" y="2673810"/>
                </a:lnTo>
                <a:lnTo>
                  <a:pt x="0" y="267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7" name="Freeform 7"/>
          <p:cNvSpPr/>
          <p:nvPr/>
        </p:nvSpPr>
        <p:spPr>
          <a:xfrm rot="400199">
            <a:off x="14755287" y="2643694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10"/>
                </a:lnTo>
                <a:lnTo>
                  <a:pt x="0" y="267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8" name="Freeform 8"/>
          <p:cNvSpPr/>
          <p:nvPr/>
        </p:nvSpPr>
        <p:spPr>
          <a:xfrm rot="-400935">
            <a:off x="3683890" y="6637681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9" name="Freeform 9"/>
          <p:cNvSpPr/>
          <p:nvPr/>
        </p:nvSpPr>
        <p:spPr>
          <a:xfrm rot="358901">
            <a:off x="7478959" y="6674189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10" name="Freeform 10"/>
          <p:cNvSpPr/>
          <p:nvPr/>
        </p:nvSpPr>
        <p:spPr>
          <a:xfrm rot="-256508">
            <a:off x="11152866" y="6728977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6" y="0"/>
                </a:lnTo>
                <a:lnTo>
                  <a:pt x="3449116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11" name="Freeform 11"/>
          <p:cNvSpPr/>
          <p:nvPr/>
        </p:nvSpPr>
        <p:spPr>
          <a:xfrm rot="400199">
            <a:off x="22037" y="6570927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12" name="Freeform 12"/>
          <p:cNvSpPr/>
          <p:nvPr/>
        </p:nvSpPr>
        <p:spPr>
          <a:xfrm rot="400199">
            <a:off x="14755287" y="6728723"/>
            <a:ext cx="3449115" cy="2673809"/>
          </a:xfrm>
          <a:custGeom>
            <a:avLst/>
            <a:gdLst/>
            <a:ahLst/>
            <a:cxnLst/>
            <a:rect l="l" t="t" r="r" b="b"/>
            <a:pathLst>
              <a:path w="3449115" h="2673809">
                <a:moveTo>
                  <a:pt x="0" y="0"/>
                </a:moveTo>
                <a:lnTo>
                  <a:pt x="3449115" y="0"/>
                </a:lnTo>
                <a:lnTo>
                  <a:pt x="3449115" y="2673809"/>
                </a:lnTo>
                <a:lnTo>
                  <a:pt x="0" y="2673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374" r="-2689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67672" y="105855"/>
            <a:ext cx="14671688" cy="99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FFDE59"/>
                </a:solidFill>
                <a:latin typeface="Rushk"/>
                <a:ea typeface="Rushk"/>
                <a:cs typeface="Rushk"/>
                <a:sym typeface="Rushk"/>
              </a:rPr>
              <a:t>STAMM SUSTAINABILITY AGENDA 2025</a:t>
            </a:r>
          </a:p>
        </p:txBody>
      </p:sp>
      <p:sp>
        <p:nvSpPr>
          <p:cNvPr id="14" name="TextBox 14"/>
          <p:cNvSpPr txBox="1"/>
          <p:nvPr/>
        </p:nvSpPr>
        <p:spPr>
          <a:xfrm rot="400199">
            <a:off x="-80529" y="3367650"/>
            <a:ext cx="3004096" cy="88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Step-up Challenge (Q1)</a:t>
            </a:r>
          </a:p>
        </p:txBody>
      </p:sp>
      <p:sp>
        <p:nvSpPr>
          <p:cNvPr id="15" name="TextBox 15"/>
          <p:cNvSpPr txBox="1"/>
          <p:nvPr/>
        </p:nvSpPr>
        <p:spPr>
          <a:xfrm rot="-340935">
            <a:off x="3896498" y="3091430"/>
            <a:ext cx="3004096" cy="124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Bloodletting Activity with PMTLAI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 u="none" strike="noStrike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Annual Check-up </a:t>
            </a:r>
          </a:p>
        </p:txBody>
      </p:sp>
      <p:sp>
        <p:nvSpPr>
          <p:cNvPr id="16" name="TextBox 16"/>
          <p:cNvSpPr txBox="1"/>
          <p:nvPr/>
        </p:nvSpPr>
        <p:spPr>
          <a:xfrm rot="358901">
            <a:off x="7444253" y="3173335"/>
            <a:ext cx="3004096" cy="1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Women’s Month Celebration 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Beach Clean-up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 u="none" strike="noStrike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installation of solar panels</a:t>
            </a:r>
          </a:p>
        </p:txBody>
      </p:sp>
      <p:sp>
        <p:nvSpPr>
          <p:cNvPr id="17" name="TextBox 17"/>
          <p:cNvSpPr txBox="1"/>
          <p:nvPr/>
        </p:nvSpPr>
        <p:spPr>
          <a:xfrm rot="-196508">
            <a:off x="11305299" y="3266915"/>
            <a:ext cx="3004096" cy="161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Step up challenge (Q2)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Mangrove Planting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 u="none" strike="noStrike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Earth day</a:t>
            </a:r>
          </a:p>
        </p:txBody>
      </p:sp>
      <p:sp>
        <p:nvSpPr>
          <p:cNvPr id="18" name="TextBox 18"/>
          <p:cNvSpPr txBox="1"/>
          <p:nvPr/>
        </p:nvSpPr>
        <p:spPr>
          <a:xfrm rot="400199">
            <a:off x="14912397" y="3451213"/>
            <a:ext cx="3004096" cy="124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Feeding program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Mother’s Day Celebration</a:t>
            </a:r>
          </a:p>
        </p:txBody>
      </p:sp>
      <p:sp>
        <p:nvSpPr>
          <p:cNvPr id="19" name="TextBox 19"/>
          <p:cNvSpPr txBox="1"/>
          <p:nvPr/>
        </p:nvSpPr>
        <p:spPr>
          <a:xfrm rot="418901">
            <a:off x="7614288" y="7343802"/>
            <a:ext cx="3004096" cy="51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Workplace clean-up</a:t>
            </a:r>
          </a:p>
        </p:txBody>
      </p:sp>
      <p:sp>
        <p:nvSpPr>
          <p:cNvPr id="20" name="TextBox 20"/>
          <p:cNvSpPr txBox="1"/>
          <p:nvPr/>
        </p:nvSpPr>
        <p:spPr>
          <a:xfrm rot="-256508">
            <a:off x="11286768" y="7465164"/>
            <a:ext cx="3004096" cy="88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International Coastal Clean-up</a:t>
            </a:r>
          </a:p>
        </p:txBody>
      </p:sp>
      <p:sp>
        <p:nvSpPr>
          <p:cNvPr id="21" name="TextBox 21"/>
          <p:cNvSpPr txBox="1"/>
          <p:nvPr/>
        </p:nvSpPr>
        <p:spPr>
          <a:xfrm rot="-334797">
            <a:off x="4127615" y="6721873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JULY</a:t>
            </a:r>
          </a:p>
        </p:txBody>
      </p:sp>
      <p:sp>
        <p:nvSpPr>
          <p:cNvPr id="22" name="TextBox 22"/>
          <p:cNvSpPr txBox="1"/>
          <p:nvPr/>
        </p:nvSpPr>
        <p:spPr>
          <a:xfrm rot="478552">
            <a:off x="8350760" y="6725668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AUGUST</a:t>
            </a:r>
          </a:p>
        </p:txBody>
      </p:sp>
      <p:sp>
        <p:nvSpPr>
          <p:cNvPr id="23" name="TextBox 23"/>
          <p:cNvSpPr txBox="1"/>
          <p:nvPr/>
        </p:nvSpPr>
        <p:spPr>
          <a:xfrm rot="-403782">
            <a:off x="11708132" y="6755368"/>
            <a:ext cx="2124930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SEPTEMBER</a:t>
            </a:r>
          </a:p>
        </p:txBody>
      </p:sp>
      <p:sp>
        <p:nvSpPr>
          <p:cNvPr id="24" name="TextBox 24"/>
          <p:cNvSpPr txBox="1"/>
          <p:nvPr/>
        </p:nvSpPr>
        <p:spPr>
          <a:xfrm rot="373241">
            <a:off x="15703910" y="2718042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MAY</a:t>
            </a:r>
          </a:p>
        </p:txBody>
      </p:sp>
      <p:sp>
        <p:nvSpPr>
          <p:cNvPr id="25" name="TextBox 25"/>
          <p:cNvSpPr txBox="1"/>
          <p:nvPr/>
        </p:nvSpPr>
        <p:spPr>
          <a:xfrm rot="373241">
            <a:off x="827993" y="2599636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JANUARY</a:t>
            </a:r>
          </a:p>
        </p:txBody>
      </p:sp>
      <p:sp>
        <p:nvSpPr>
          <p:cNvPr id="26" name="TextBox 26"/>
          <p:cNvSpPr txBox="1"/>
          <p:nvPr/>
        </p:nvSpPr>
        <p:spPr>
          <a:xfrm rot="-239184">
            <a:off x="11890824" y="2707139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APRIL</a:t>
            </a:r>
          </a:p>
        </p:txBody>
      </p:sp>
      <p:sp>
        <p:nvSpPr>
          <p:cNvPr id="27" name="TextBox 27"/>
          <p:cNvSpPr txBox="1"/>
          <p:nvPr/>
        </p:nvSpPr>
        <p:spPr>
          <a:xfrm rot="373241">
            <a:off x="8349830" y="2672149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MARCH</a:t>
            </a:r>
          </a:p>
        </p:txBody>
      </p:sp>
      <p:sp>
        <p:nvSpPr>
          <p:cNvPr id="28" name="TextBox 28"/>
          <p:cNvSpPr txBox="1"/>
          <p:nvPr/>
        </p:nvSpPr>
        <p:spPr>
          <a:xfrm rot="-527531">
            <a:off x="4368323" y="2592806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FEBRUARY</a:t>
            </a:r>
          </a:p>
        </p:txBody>
      </p:sp>
      <p:sp>
        <p:nvSpPr>
          <p:cNvPr id="29" name="TextBox 29"/>
          <p:cNvSpPr txBox="1"/>
          <p:nvPr/>
        </p:nvSpPr>
        <p:spPr>
          <a:xfrm rot="373241">
            <a:off x="827993" y="6604319"/>
            <a:ext cx="186816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JUNE</a:t>
            </a:r>
          </a:p>
        </p:txBody>
      </p:sp>
      <p:sp>
        <p:nvSpPr>
          <p:cNvPr id="30" name="TextBox 30"/>
          <p:cNvSpPr txBox="1"/>
          <p:nvPr/>
        </p:nvSpPr>
        <p:spPr>
          <a:xfrm rot="400199">
            <a:off x="41044" y="7367598"/>
            <a:ext cx="3004096" cy="88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Father’s Day Celebration</a:t>
            </a:r>
          </a:p>
        </p:txBody>
      </p:sp>
      <p:sp>
        <p:nvSpPr>
          <p:cNvPr id="31" name="TextBox 31"/>
          <p:cNvSpPr txBox="1"/>
          <p:nvPr/>
        </p:nvSpPr>
        <p:spPr>
          <a:xfrm rot="-124241">
            <a:off x="3876995" y="7470127"/>
            <a:ext cx="3004096" cy="124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Tree  Planting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Step-up Challenge (Q3) </a:t>
            </a:r>
          </a:p>
        </p:txBody>
      </p:sp>
      <p:sp>
        <p:nvSpPr>
          <p:cNvPr id="32" name="TextBox 32"/>
          <p:cNvSpPr txBox="1"/>
          <p:nvPr/>
        </p:nvSpPr>
        <p:spPr>
          <a:xfrm rot="400199">
            <a:off x="14780581" y="7472376"/>
            <a:ext cx="3004096" cy="1616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584" lvl="1" indent="-226792" algn="ctr">
              <a:lnSpc>
                <a:spcPts val="2941"/>
              </a:lnSpc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Mental Health Awareness seminar</a:t>
            </a:r>
          </a:p>
          <a:p>
            <a:pPr marL="453584" lvl="1" indent="-226792" algn="ctr">
              <a:lnSpc>
                <a:spcPts val="2941"/>
              </a:lnSpc>
              <a:spcBef>
                <a:spcPct val="0"/>
              </a:spcBef>
              <a:buAutoNum type="arabicPeriod"/>
            </a:pPr>
            <a:r>
              <a:rPr lang="en-US" sz="2100" b="1">
                <a:solidFill>
                  <a:srgbClr val="000000"/>
                </a:solidFill>
                <a:latin typeface="Cakerolli Medium"/>
                <a:ea typeface="Cakerolli Medium"/>
                <a:cs typeface="Cakerolli Medium"/>
                <a:sym typeface="Cakerolli Medium"/>
              </a:rPr>
              <a:t>Step-up Challenge (Q4)</a:t>
            </a:r>
          </a:p>
        </p:txBody>
      </p:sp>
      <p:sp>
        <p:nvSpPr>
          <p:cNvPr id="33" name="TextBox 33"/>
          <p:cNvSpPr txBox="1"/>
          <p:nvPr/>
        </p:nvSpPr>
        <p:spPr>
          <a:xfrm rot="373241">
            <a:off x="15702785" y="6822201"/>
            <a:ext cx="225020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AAD"/>
                </a:solidFill>
                <a:latin typeface="Cakerolli Bold"/>
                <a:ea typeface="Cakerolli Bold"/>
                <a:cs typeface="Cakerolli Bold"/>
                <a:sym typeface="Cakerolli Bold"/>
              </a:rPr>
              <a:t>OCTOBER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2" r="-6532"/>
            </a:stretch>
          </a:blipFill>
        </p:spPr>
      </p:sp>
      <p:sp>
        <p:nvSpPr>
          <p:cNvPr id="3" name="Freeform 3"/>
          <p:cNvSpPr/>
          <p:nvPr/>
        </p:nvSpPr>
        <p:spPr>
          <a:xfrm rot="9551778">
            <a:off x="15601087" y="8260941"/>
            <a:ext cx="3696267" cy="3137242"/>
          </a:xfrm>
          <a:custGeom>
            <a:avLst/>
            <a:gdLst/>
            <a:ahLst/>
            <a:cxnLst/>
            <a:rect l="l" t="t" r="r" b="b"/>
            <a:pathLst>
              <a:path w="3696267" h="3137242">
                <a:moveTo>
                  <a:pt x="0" y="0"/>
                </a:moveTo>
                <a:lnTo>
                  <a:pt x="3696267" y="0"/>
                </a:lnTo>
                <a:lnTo>
                  <a:pt x="3696267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64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551117" y="9258300"/>
            <a:ext cx="2882434" cy="288243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441217" y="441099"/>
            <a:ext cx="2882434" cy="28824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59828">
            <a:off x="-1287200" y="-557820"/>
            <a:ext cx="5518661" cy="4159716"/>
          </a:xfrm>
          <a:custGeom>
            <a:avLst/>
            <a:gdLst/>
            <a:ahLst/>
            <a:cxnLst/>
            <a:rect l="l" t="t" r="r" b="b"/>
            <a:pathLst>
              <a:path w="5518661" h="4159716">
                <a:moveTo>
                  <a:pt x="0" y="0"/>
                </a:moveTo>
                <a:lnTo>
                  <a:pt x="5518660" y="0"/>
                </a:lnTo>
                <a:lnTo>
                  <a:pt x="5518660" y="4159716"/>
                </a:lnTo>
                <a:lnTo>
                  <a:pt x="0" y="41597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262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10287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6769293" y="8214288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59828">
            <a:off x="-296096" y="3196527"/>
            <a:ext cx="11279853" cy="10181045"/>
          </a:xfrm>
          <a:custGeom>
            <a:avLst/>
            <a:gdLst/>
            <a:ahLst/>
            <a:cxnLst/>
            <a:rect l="l" t="t" r="r" b="b"/>
            <a:pathLst>
              <a:path w="11279853" h="10181045">
                <a:moveTo>
                  <a:pt x="0" y="0"/>
                </a:moveTo>
                <a:lnTo>
                  <a:pt x="11279853" y="0"/>
                </a:lnTo>
                <a:lnTo>
                  <a:pt x="11279853" y="10181045"/>
                </a:lnTo>
                <a:lnTo>
                  <a:pt x="0" y="10181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868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80287" y="6634779"/>
            <a:ext cx="9943637" cy="165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60"/>
              </a:lnSpc>
            </a:pPr>
            <a:r>
              <a:rPr lang="en-US" sz="116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376866" y="9492765"/>
            <a:ext cx="2882434" cy="288243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57096" y="1028700"/>
            <a:ext cx="2882434" cy="288243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3634" y="8539993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465200" y="8711612"/>
            <a:ext cx="2882434" cy="288243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DBE8C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3260">
            <a:off x="12410678" y="1348401"/>
            <a:ext cx="8493571" cy="8772160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41874" r="-4187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CDBE8C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65949" y="1104900"/>
            <a:ext cx="597079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TISSUE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6857" y="3052757"/>
            <a:ext cx="8043625" cy="12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083" spc="316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Tissue consumption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8153" y="4661225"/>
            <a:ext cx="3784866" cy="34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YEAR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2024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2023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b="1" spc="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DIFFERENCE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25214" y="4661225"/>
            <a:ext cx="4623060" cy="34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TOWEL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929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1,121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b="1" spc="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192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51306" y="4661225"/>
            <a:ext cx="4533020" cy="340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ROLL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397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480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b="1" spc="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83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857" y="8490908"/>
            <a:ext cx="13913524" cy="120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5"/>
              </a:lnSpc>
            </a:pPr>
            <a:r>
              <a:rPr lang="en-US" sz="4283" spc="-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T</a:t>
            </a:r>
            <a:r>
              <a:rPr lang="en-US" sz="4283" b="1" spc="-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otal saving on Paper Towel : 192 packs </a:t>
            </a:r>
          </a:p>
          <a:p>
            <a:pPr algn="l">
              <a:lnSpc>
                <a:spcPts val="4155"/>
              </a:lnSpc>
            </a:pPr>
            <a:r>
              <a:rPr lang="en-US" sz="4283" b="1" spc="-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Total saving on Tissue Paper:   83 rolls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3634" y="8539993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465200" y="8711612"/>
            <a:ext cx="2882434" cy="288243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DBE8C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0969" y="419100"/>
            <a:ext cx="5970795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TISSUE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905874" y="107009"/>
            <a:ext cx="4311134" cy="12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083" spc="-352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Cost Savings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492928"/>
            <a:ext cx="4533020" cy="319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7"/>
              </a:lnSpc>
            </a:pPr>
            <a:r>
              <a:rPr lang="en-US" sz="4383" u="sng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YEAR</a:t>
            </a:r>
          </a:p>
          <a:p>
            <a:pPr algn="ctr">
              <a:lnSpc>
                <a:spcPts val="6137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2024</a:t>
            </a:r>
          </a:p>
          <a:p>
            <a:pPr algn="ctr">
              <a:lnSpc>
                <a:spcPts val="6137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2023</a:t>
            </a:r>
          </a:p>
          <a:p>
            <a:pPr algn="ctr">
              <a:lnSpc>
                <a:spcPts val="6137"/>
              </a:lnSpc>
            </a:pPr>
            <a:r>
              <a:rPr lang="en-US" sz="4383" b="1" spc="-346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Total Saving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7490" y="2423905"/>
            <a:ext cx="4533020" cy="326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9"/>
              </a:lnSpc>
            </a:pPr>
            <a:r>
              <a:rPr lang="en-US" sz="4383" u="sng" spc="-184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AMOUNT</a:t>
            </a:r>
          </a:p>
          <a:p>
            <a:pPr algn="ctr">
              <a:lnSpc>
                <a:spcPts val="6269"/>
              </a:lnSpc>
            </a:pPr>
            <a:r>
              <a:rPr lang="en-US" sz="4383" spc="-184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41,805.00</a:t>
            </a:r>
          </a:p>
          <a:p>
            <a:pPr algn="ctr">
              <a:lnSpc>
                <a:spcPts val="6269"/>
              </a:lnSpc>
            </a:pPr>
            <a:r>
              <a:rPr lang="en-US" sz="4383" u="sng" spc="-184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50,445.00</a:t>
            </a:r>
          </a:p>
          <a:p>
            <a:pPr algn="ctr">
              <a:lnSpc>
                <a:spcPts val="6269"/>
              </a:lnSpc>
            </a:pPr>
            <a:r>
              <a:rPr lang="en-US" sz="4383" b="1" spc="-184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8,640.00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0555" y="8374318"/>
            <a:ext cx="12421176" cy="121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en-US" sz="4383" b="1" i="1" spc="227">
                <a:solidFill>
                  <a:srgbClr val="626953"/>
                </a:solidFill>
                <a:latin typeface="Agrandir Bold Italics"/>
                <a:ea typeface="Agrandir Bold Italics"/>
                <a:cs typeface="Agrandir Bold Italics"/>
                <a:sym typeface="Agrandir Bold Italics"/>
              </a:rPr>
              <a:t>Total Savings:   PHP 9,953.89</a:t>
            </a:r>
          </a:p>
          <a:p>
            <a:pPr algn="l">
              <a:lnSpc>
                <a:spcPts val="4164"/>
              </a:lnSpc>
            </a:pPr>
            <a:endParaRPr lang="en-US" sz="4383" b="1" i="1" spc="227">
              <a:solidFill>
                <a:srgbClr val="626953"/>
              </a:solidFill>
              <a:latin typeface="Agrandir Bold Italics"/>
              <a:ea typeface="Agrandir Bold Italics"/>
              <a:cs typeface="Agrandir Bold Italics"/>
              <a:sym typeface="Agrandir 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887124" y="2423905"/>
            <a:ext cx="4533020" cy="326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9"/>
              </a:lnSpc>
            </a:pPr>
            <a:r>
              <a:rPr lang="en-US" sz="4383" u="sng" spc="-368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AMOUNT</a:t>
            </a:r>
          </a:p>
          <a:p>
            <a:pPr algn="ctr">
              <a:lnSpc>
                <a:spcPts val="6269"/>
              </a:lnSpc>
            </a:pPr>
            <a:r>
              <a:rPr lang="en-US" sz="4383" spc="-232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6,284.51</a:t>
            </a:r>
          </a:p>
          <a:p>
            <a:pPr algn="ctr">
              <a:lnSpc>
                <a:spcPts val="6269"/>
              </a:lnSpc>
            </a:pPr>
            <a:r>
              <a:rPr lang="en-US" sz="4383" u="sng" spc="-232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7,598.40</a:t>
            </a:r>
          </a:p>
          <a:p>
            <a:pPr algn="ctr">
              <a:lnSpc>
                <a:spcPts val="6269"/>
              </a:lnSpc>
            </a:pPr>
            <a:r>
              <a:rPr lang="en-US" sz="4383" b="1" spc="-232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1,313.89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39365" y="2454828"/>
            <a:ext cx="4533020" cy="25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-206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TOWEL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spc="-206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929 @ 45.00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-206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1,121 @ 45.00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12142" y="2395330"/>
            <a:ext cx="4533020" cy="25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-254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ROLL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spc="-254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397@15.83</a:t>
            </a:r>
          </a:p>
          <a:p>
            <a:pPr algn="ctr">
              <a:lnSpc>
                <a:spcPts val="6575"/>
              </a:lnSpc>
              <a:spcBef>
                <a:spcPct val="0"/>
              </a:spcBef>
            </a:pPr>
            <a:r>
              <a:rPr lang="en-US" sz="4383" u="sng" spc="-254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480@15.83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0555" y="6160839"/>
            <a:ext cx="12421176" cy="173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en-US" sz="4383" b="1" spc="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Price</a:t>
            </a: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algn="l">
              <a:lnSpc>
                <a:spcPts val="4164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Towel @ 45Php per pack</a:t>
            </a:r>
          </a:p>
          <a:p>
            <a:pPr algn="l">
              <a:lnSpc>
                <a:spcPts val="4164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Roll @190Php per 12Roll/15.8333 per roll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50505" y="188266"/>
            <a:ext cx="18004139" cy="10121914"/>
          </a:xfrm>
          <a:custGeom>
            <a:avLst/>
            <a:gdLst/>
            <a:ahLst/>
            <a:cxnLst/>
            <a:rect l="l" t="t" r="r" b="b"/>
            <a:pathLst>
              <a:path w="18004139" h="10121914">
                <a:moveTo>
                  <a:pt x="0" y="0"/>
                </a:moveTo>
                <a:lnTo>
                  <a:pt x="18004139" y="0"/>
                </a:lnTo>
                <a:lnTo>
                  <a:pt x="18004139" y="10121914"/>
                </a:lnTo>
                <a:lnTo>
                  <a:pt x="0" y="1012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21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55448" y="54715"/>
            <a:ext cx="5304494" cy="547848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27660" r="-2766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5153634" y="10287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82019" y="515466"/>
            <a:ext cx="9212667" cy="1665608"/>
            <a:chOff x="0" y="0"/>
            <a:chExt cx="12283556" cy="2220810"/>
          </a:xfrm>
        </p:grpSpPr>
        <p:sp>
          <p:nvSpPr>
            <p:cNvPr id="12" name="Freeform 12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5" name="Table 15"/>
          <p:cNvGraphicFramePr>
            <a:graphicFrameLocks noGrp="1"/>
          </p:cNvGraphicFramePr>
          <p:nvPr/>
        </p:nvGraphicFramePr>
        <p:xfrm>
          <a:off x="714272" y="3841208"/>
          <a:ext cx="11477902" cy="5067300"/>
        </p:xfrm>
        <a:graphic>
          <a:graphicData uri="http://schemas.openxmlformats.org/drawingml/2006/table">
            <a:tbl>
              <a:tblPr/>
              <a:tblGrid>
                <a:gridCol w="292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8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7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3460">
                <a:tc rowSpan="2"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YEAR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CARTRIDGE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CARTRIDGE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INJECTABLE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INJECTABLE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460">
                <a:tc vMerge="1"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YEAR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COLORED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BLACK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COLORED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BLACK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460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2024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27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460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2023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55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75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7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12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460"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DIFFERENCE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55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70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-4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FFFFF"/>
                          </a:solidFill>
                          <a:latin typeface="Agrandir"/>
                          <a:ea typeface="Agrandir"/>
                          <a:cs typeface="Agrandir"/>
                          <a:sym typeface="Agrandir"/>
                        </a:rPr>
                        <a:t>-8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TextBox 16"/>
          <p:cNvSpPr txBox="1"/>
          <p:nvPr/>
        </p:nvSpPr>
        <p:spPr>
          <a:xfrm>
            <a:off x="240849" y="779945"/>
            <a:ext cx="7384536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</a:pPr>
            <a:r>
              <a:rPr lang="en-US" sz="8499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PRINTER INK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0849" y="2196579"/>
            <a:ext cx="9002316" cy="12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083" spc="316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Ink used 2024 VS 2023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12405" y="82543"/>
            <a:ext cx="18004139" cy="10121914"/>
          </a:xfrm>
          <a:custGeom>
            <a:avLst/>
            <a:gdLst/>
            <a:ahLst/>
            <a:cxnLst/>
            <a:rect l="l" t="t" r="r" b="b"/>
            <a:pathLst>
              <a:path w="18004139" h="10121914">
                <a:moveTo>
                  <a:pt x="0" y="0"/>
                </a:moveTo>
                <a:lnTo>
                  <a:pt x="18004139" y="0"/>
                </a:lnTo>
                <a:lnTo>
                  <a:pt x="18004139" y="10121914"/>
                </a:lnTo>
                <a:lnTo>
                  <a:pt x="0" y="1012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21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55448" y="54715"/>
            <a:ext cx="5304494" cy="547848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27660" r="-2766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5153634" y="10287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82019" y="515466"/>
            <a:ext cx="9212667" cy="1665608"/>
            <a:chOff x="0" y="0"/>
            <a:chExt cx="12283556" cy="2220810"/>
          </a:xfrm>
        </p:grpSpPr>
        <p:sp>
          <p:nvSpPr>
            <p:cNvPr id="12" name="Freeform 12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561712" y="3265302"/>
            <a:ext cx="12593737" cy="4820733"/>
          </a:xfrm>
          <a:custGeom>
            <a:avLst/>
            <a:gdLst/>
            <a:ahLst/>
            <a:cxnLst/>
            <a:rect l="l" t="t" r="r" b="b"/>
            <a:pathLst>
              <a:path w="12593737" h="4820733">
                <a:moveTo>
                  <a:pt x="0" y="0"/>
                </a:moveTo>
                <a:lnTo>
                  <a:pt x="12593736" y="0"/>
                </a:lnTo>
                <a:lnTo>
                  <a:pt x="12593736" y="4820733"/>
                </a:lnTo>
                <a:lnTo>
                  <a:pt x="0" y="4820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8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0849" y="779945"/>
            <a:ext cx="7384536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</a:pPr>
            <a:r>
              <a:rPr lang="en-US" sz="8499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PRINTER INK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59603" y="8561666"/>
            <a:ext cx="8397954" cy="83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8"/>
              </a:lnSpc>
            </a:pPr>
            <a:r>
              <a:rPr lang="en-US" sz="5183" b="1" spc="-274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Total savings   Php 49,046.00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2958296" y="0"/>
            <a:ext cx="17439453" cy="9804448"/>
          </a:xfrm>
          <a:custGeom>
            <a:avLst/>
            <a:gdLst/>
            <a:ahLst/>
            <a:cxnLst/>
            <a:rect l="l" t="t" r="r" b="b"/>
            <a:pathLst>
              <a:path w="17439453" h="9804448">
                <a:moveTo>
                  <a:pt x="0" y="0"/>
                </a:moveTo>
                <a:lnTo>
                  <a:pt x="17439452" y="0"/>
                </a:lnTo>
                <a:lnTo>
                  <a:pt x="17439452" y="9804448"/>
                </a:lnTo>
                <a:lnTo>
                  <a:pt x="0" y="9804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21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50808" y="2874308"/>
            <a:ext cx="6181247" cy="63839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1679" r="-167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08552" y="563665"/>
            <a:ext cx="9212667" cy="1665608"/>
            <a:chOff x="0" y="0"/>
            <a:chExt cx="12283556" cy="2220810"/>
          </a:xfrm>
        </p:grpSpPr>
        <p:sp>
          <p:nvSpPr>
            <p:cNvPr id="11" name="Freeform 11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7558036" y="3963992"/>
          <a:ext cx="9701264" cy="4752975"/>
        </p:xfrm>
        <a:graphic>
          <a:graphicData uri="http://schemas.openxmlformats.org/drawingml/2006/table">
            <a:tbl>
              <a:tblPr/>
              <a:tblGrid>
                <a:gridCol w="3926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1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8244"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YEAR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SHORT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A4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LONG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244"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452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244"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244"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DIFFERENCE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 b="1">
                          <a:solidFill>
                            <a:srgbClr val="FFFFFF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10598465" y="955144"/>
            <a:ext cx="7667025" cy="121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49"/>
              </a:lnSpc>
            </a:pPr>
            <a:r>
              <a:rPr lang="en-US" sz="8499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BOND PAPER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32056" y="2283843"/>
            <a:ext cx="11485963" cy="12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083" spc="-352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Bond Paper used 2024 VS 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3634" y="8539993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465200" y="8711612"/>
            <a:ext cx="2882434" cy="288243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DBE8C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5079752"/>
            <a:ext cx="16466175" cy="2796300"/>
          </a:xfrm>
          <a:custGeom>
            <a:avLst/>
            <a:gdLst/>
            <a:ahLst/>
            <a:cxnLst/>
            <a:rect l="l" t="t" r="r" b="b"/>
            <a:pathLst>
              <a:path w="16466175" h="2796300">
                <a:moveTo>
                  <a:pt x="0" y="0"/>
                </a:moveTo>
                <a:lnTo>
                  <a:pt x="16466175" y="0"/>
                </a:lnTo>
                <a:lnTo>
                  <a:pt x="16466175" y="2796300"/>
                </a:lnTo>
                <a:lnTo>
                  <a:pt x="0" y="2796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162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0969" y="768613"/>
            <a:ext cx="907718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BOND PAPER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565423"/>
            <a:ext cx="7906726" cy="12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5"/>
              </a:lnSpc>
              <a:spcBef>
                <a:spcPct val="0"/>
              </a:spcBef>
            </a:pPr>
            <a:r>
              <a:rPr lang="en-US" sz="6083" spc="-352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COST SAVINGS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336" y="2425963"/>
            <a:ext cx="12421176" cy="226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en-US" sz="4383" b="1" spc="227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Price</a:t>
            </a: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  <a:p>
            <a:pPr algn="l">
              <a:lnSpc>
                <a:spcPts val="4164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Short @ 165Php per ream</a:t>
            </a:r>
          </a:p>
          <a:p>
            <a:pPr algn="l">
              <a:lnSpc>
                <a:spcPts val="4164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A4      @ 175Php per ream</a:t>
            </a:r>
          </a:p>
          <a:p>
            <a:pPr algn="l">
              <a:lnSpc>
                <a:spcPts val="4164"/>
              </a:lnSpc>
            </a:pPr>
            <a:r>
              <a:rPr lang="en-US" sz="4383" spc="227">
                <a:solidFill>
                  <a:srgbClr val="626953"/>
                </a:solidFill>
                <a:latin typeface="Agrandir"/>
                <a:ea typeface="Agrandir"/>
                <a:cs typeface="Agrandir"/>
                <a:sym typeface="Agrandir"/>
              </a:rPr>
              <a:t>Legal  @ 195Php per ream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37764" y="8126435"/>
            <a:ext cx="10700770" cy="216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8"/>
              </a:lnSpc>
            </a:pPr>
            <a:r>
              <a:rPr lang="en-US" sz="4383" b="1" spc="-254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Savings for Short      Php 16,170.00</a:t>
            </a:r>
          </a:p>
          <a:p>
            <a:pPr algn="l">
              <a:lnSpc>
                <a:spcPts val="5348"/>
              </a:lnSpc>
            </a:pPr>
            <a:r>
              <a:rPr lang="en-US" sz="4383" b="1" spc="-254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Savings for A4              Php 14,525.00</a:t>
            </a:r>
          </a:p>
          <a:p>
            <a:pPr algn="l">
              <a:lnSpc>
                <a:spcPts val="5348"/>
              </a:lnSpc>
            </a:pPr>
            <a:r>
              <a:rPr lang="en-US" sz="4383" b="1" spc="-254">
                <a:solidFill>
                  <a:srgbClr val="626953"/>
                </a:solidFill>
                <a:latin typeface="Agrandir Bold"/>
                <a:ea typeface="Agrandir Bold"/>
                <a:cs typeface="Agrandir Bold"/>
                <a:sym typeface="Agrandir Bold"/>
              </a:rPr>
              <a:t>Savings for Long         Php 2,340.00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4146633" y="3950199"/>
            <a:ext cx="12577824" cy="5191211"/>
          </a:xfrm>
          <a:custGeom>
            <a:avLst/>
            <a:gdLst/>
            <a:ahLst/>
            <a:cxnLst/>
            <a:rect l="l" t="t" r="r" b="b"/>
            <a:pathLst>
              <a:path w="12577824" h="5191211">
                <a:moveTo>
                  <a:pt x="0" y="0"/>
                </a:moveTo>
                <a:lnTo>
                  <a:pt x="12577824" y="0"/>
                </a:lnTo>
                <a:lnTo>
                  <a:pt x="12577824" y="5191211"/>
                </a:lnTo>
                <a:lnTo>
                  <a:pt x="0" y="51912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1897" y="1145116"/>
            <a:ext cx="5065122" cy="1280028"/>
            <a:chOff x="0" y="0"/>
            <a:chExt cx="6753496" cy="1706704"/>
          </a:xfrm>
        </p:grpSpPr>
        <p:sp>
          <p:nvSpPr>
            <p:cNvPr id="5" name="Freeform 5"/>
            <p:cNvSpPr/>
            <p:nvPr/>
          </p:nvSpPr>
          <p:spPr>
            <a:xfrm>
              <a:off x="2618311" y="0"/>
              <a:ext cx="4135185" cy="1706704"/>
            </a:xfrm>
            <a:custGeom>
              <a:avLst/>
              <a:gdLst/>
              <a:ahLst/>
              <a:cxnLst/>
              <a:rect l="l" t="t" r="r" b="b"/>
              <a:pathLst>
                <a:path w="4135185" h="1706704">
                  <a:moveTo>
                    <a:pt x="0" y="0"/>
                  </a:moveTo>
                  <a:lnTo>
                    <a:pt x="4135185" y="0"/>
                  </a:lnTo>
                  <a:lnTo>
                    <a:pt x="4135185" y="1706704"/>
                  </a:lnTo>
                  <a:lnTo>
                    <a:pt x="0" y="170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135185" cy="1706704"/>
            </a:xfrm>
            <a:custGeom>
              <a:avLst/>
              <a:gdLst/>
              <a:ahLst/>
              <a:cxnLst/>
              <a:rect l="l" t="t" r="r" b="b"/>
              <a:pathLst>
                <a:path w="4135185" h="1706704">
                  <a:moveTo>
                    <a:pt x="0" y="0"/>
                  </a:moveTo>
                  <a:lnTo>
                    <a:pt x="4135185" y="0"/>
                  </a:lnTo>
                  <a:lnTo>
                    <a:pt x="4135185" y="1706704"/>
                  </a:lnTo>
                  <a:lnTo>
                    <a:pt x="0" y="1706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089445" y="83439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7" y="0"/>
                </a:lnTo>
                <a:lnTo>
                  <a:pt x="2105667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6267859" y="932587"/>
            <a:ext cx="1301788" cy="1152374"/>
          </a:xfrm>
          <a:custGeom>
            <a:avLst/>
            <a:gdLst/>
            <a:ahLst/>
            <a:cxnLst/>
            <a:rect l="l" t="t" r="r" b="b"/>
            <a:pathLst>
              <a:path w="1301788" h="1152374">
                <a:moveTo>
                  <a:pt x="0" y="0"/>
                </a:moveTo>
                <a:lnTo>
                  <a:pt x="1301788" y="0"/>
                </a:lnTo>
                <a:lnTo>
                  <a:pt x="1301788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75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839146" y="8588608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46783" y="-406906"/>
            <a:ext cx="2882434" cy="288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857512" y="2998860"/>
            <a:ext cx="1730570" cy="1730570"/>
          </a:xfrm>
          <a:custGeom>
            <a:avLst/>
            <a:gdLst/>
            <a:ahLst/>
            <a:cxnLst/>
            <a:rect l="l" t="t" r="r" b="b"/>
            <a:pathLst>
              <a:path w="1730570" h="1730570">
                <a:moveTo>
                  <a:pt x="0" y="0"/>
                </a:moveTo>
                <a:lnTo>
                  <a:pt x="1730569" y="0"/>
                </a:lnTo>
                <a:lnTo>
                  <a:pt x="1730569" y="1730570"/>
                </a:lnTo>
                <a:lnTo>
                  <a:pt x="0" y="1730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39789">
            <a:off x="4187210" y="3244126"/>
            <a:ext cx="1003766" cy="1277943"/>
          </a:xfrm>
          <a:custGeom>
            <a:avLst/>
            <a:gdLst/>
            <a:ahLst/>
            <a:cxnLst/>
            <a:rect l="l" t="t" r="r" b="b"/>
            <a:pathLst>
              <a:path w="1003766" h="1277943">
                <a:moveTo>
                  <a:pt x="0" y="0"/>
                </a:moveTo>
                <a:lnTo>
                  <a:pt x="1003765" y="0"/>
                </a:lnTo>
                <a:lnTo>
                  <a:pt x="1003765" y="1277943"/>
                </a:lnTo>
                <a:lnTo>
                  <a:pt x="0" y="12779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57512" y="5186630"/>
            <a:ext cx="1730570" cy="1730570"/>
          </a:xfrm>
          <a:custGeom>
            <a:avLst/>
            <a:gdLst/>
            <a:ahLst/>
            <a:cxnLst/>
            <a:rect l="l" t="t" r="r" b="b"/>
            <a:pathLst>
              <a:path w="1730570" h="1730570">
                <a:moveTo>
                  <a:pt x="0" y="0"/>
                </a:moveTo>
                <a:lnTo>
                  <a:pt x="1730569" y="0"/>
                </a:lnTo>
                <a:lnTo>
                  <a:pt x="1730569" y="1730570"/>
                </a:lnTo>
                <a:lnTo>
                  <a:pt x="0" y="1730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178561" y="5509671"/>
            <a:ext cx="1021062" cy="1036133"/>
          </a:xfrm>
          <a:custGeom>
            <a:avLst/>
            <a:gdLst/>
            <a:ahLst/>
            <a:cxnLst/>
            <a:rect l="l" t="t" r="r" b="b"/>
            <a:pathLst>
              <a:path w="1021062" h="1036133">
                <a:moveTo>
                  <a:pt x="0" y="0"/>
                </a:moveTo>
                <a:lnTo>
                  <a:pt x="1021063" y="0"/>
                </a:lnTo>
                <a:lnTo>
                  <a:pt x="1021063" y="1036133"/>
                </a:lnTo>
                <a:lnTo>
                  <a:pt x="0" y="10361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38406" y="7459663"/>
            <a:ext cx="1730570" cy="1730570"/>
          </a:xfrm>
          <a:custGeom>
            <a:avLst/>
            <a:gdLst/>
            <a:ahLst/>
            <a:cxnLst/>
            <a:rect l="l" t="t" r="r" b="b"/>
            <a:pathLst>
              <a:path w="1730570" h="1730570">
                <a:moveTo>
                  <a:pt x="0" y="0"/>
                </a:moveTo>
                <a:lnTo>
                  <a:pt x="1730570" y="0"/>
                </a:lnTo>
                <a:lnTo>
                  <a:pt x="1730570" y="1730569"/>
                </a:lnTo>
                <a:lnTo>
                  <a:pt x="0" y="1730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4059706" y="7821370"/>
            <a:ext cx="1067312" cy="1007155"/>
          </a:xfrm>
          <a:custGeom>
            <a:avLst/>
            <a:gdLst/>
            <a:ahLst/>
            <a:cxnLst/>
            <a:rect l="l" t="t" r="r" b="b"/>
            <a:pathLst>
              <a:path w="1067312" h="1007155">
                <a:moveTo>
                  <a:pt x="1067312" y="0"/>
                </a:moveTo>
                <a:lnTo>
                  <a:pt x="0" y="0"/>
                </a:lnTo>
                <a:lnTo>
                  <a:pt x="0" y="1007155"/>
                </a:lnTo>
                <a:lnTo>
                  <a:pt x="1067312" y="1007155"/>
                </a:lnTo>
                <a:lnTo>
                  <a:pt x="1067312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437809" y="1105285"/>
            <a:ext cx="18076310" cy="1436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0"/>
              </a:lnSpc>
            </a:pPr>
            <a:r>
              <a:rPr lang="en-US" sz="5100">
                <a:solidFill>
                  <a:srgbClr val="62695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ACTION TAKEN IN THE REDUCTION OF CONSUMPTION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34094" y="3007771"/>
            <a:ext cx="1091268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Back to back printing of documents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969152" y="5856829"/>
            <a:ext cx="11525788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 Documents printed only when necessary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34094" y="7041104"/>
            <a:ext cx="11869927" cy="212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Transition to more economical and environment friendly supplies and equipment (printer ink, Forklift, solar lightings)</a:t>
            </a:r>
          </a:p>
        </p:txBody>
      </p:sp>
      <p:sp>
        <p:nvSpPr>
          <p:cNvPr id="25" name="Freeform 25"/>
          <p:cNvSpPr/>
          <p:nvPr/>
        </p:nvSpPr>
        <p:spPr>
          <a:xfrm>
            <a:off x="16072720" y="9135742"/>
            <a:ext cx="4035613" cy="1665608"/>
          </a:xfrm>
          <a:custGeom>
            <a:avLst/>
            <a:gdLst/>
            <a:ahLst/>
            <a:cxnLst/>
            <a:rect l="l" t="t" r="r" b="b"/>
            <a:pathLst>
              <a:path w="4035613" h="1665608">
                <a:moveTo>
                  <a:pt x="0" y="0"/>
                </a:moveTo>
                <a:lnTo>
                  <a:pt x="4035614" y="0"/>
                </a:lnTo>
                <a:lnTo>
                  <a:pt x="4035614" y="1665608"/>
                </a:lnTo>
                <a:lnTo>
                  <a:pt x="0" y="16656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934094" y="4425950"/>
            <a:ext cx="1132520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626953"/>
                </a:solidFill>
                <a:latin typeface="Poppins"/>
                <a:ea typeface="Poppins"/>
                <a:cs typeface="Poppins"/>
                <a:sym typeface="Poppins"/>
              </a:rPr>
              <a:t>Mindful use of office supplies and materials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709</Words>
  <Application>Microsoft Office PowerPoint</Application>
  <PresentationFormat>Custom</PresentationFormat>
  <Paragraphs>246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Agrandir</vt:lpstr>
      <vt:lpstr>Montserrat Bold</vt:lpstr>
      <vt:lpstr>League Spartan</vt:lpstr>
      <vt:lpstr>Rushk</vt:lpstr>
      <vt:lpstr>Agrandir Bold</vt:lpstr>
      <vt:lpstr>Telegraf Bold</vt:lpstr>
      <vt:lpstr>Open Sauce Bold</vt:lpstr>
      <vt:lpstr>Brittany</vt:lpstr>
      <vt:lpstr>Poppins</vt:lpstr>
      <vt:lpstr>Akzidenz-Grotesk Heavy Italics</vt:lpstr>
      <vt:lpstr>TT Chocolates Bold</vt:lpstr>
      <vt:lpstr>Calibri</vt:lpstr>
      <vt:lpstr>Arial</vt:lpstr>
      <vt:lpstr>Cakerolli Medium</vt:lpstr>
      <vt:lpstr>Montserrat</vt:lpstr>
      <vt:lpstr>Gill Sans Light</vt:lpstr>
      <vt:lpstr>Arial Bold</vt:lpstr>
      <vt:lpstr>Poppins Bold</vt:lpstr>
      <vt:lpstr>Cakerolli Bold</vt:lpstr>
      <vt:lpstr>Agrandir Bold Italics</vt:lpstr>
      <vt:lpstr>Akzidenz-Grotesk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STAMM INTERNATIONAL INC</dc:title>
  <cp:lastModifiedBy>stammdebs@outlook.com</cp:lastModifiedBy>
  <cp:revision>2</cp:revision>
  <dcterms:created xsi:type="dcterms:W3CDTF">2006-08-16T00:00:00Z</dcterms:created>
  <dcterms:modified xsi:type="dcterms:W3CDTF">2025-04-15T09:06:06Z</dcterms:modified>
  <dc:identifier>DAGj6W23Mkk</dc:identifier>
</cp:coreProperties>
</file>